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57" r:id="rId3"/>
    <p:sldId id="386" r:id="rId4"/>
    <p:sldId id="387" r:id="rId5"/>
    <p:sldId id="388" r:id="rId6"/>
    <p:sldId id="389" r:id="rId7"/>
    <p:sldId id="390" r:id="rId8"/>
    <p:sldId id="391" r:id="rId9"/>
    <p:sldId id="392" r:id="rId10"/>
    <p:sldId id="393" r:id="rId11"/>
    <p:sldId id="394" r:id="rId12"/>
    <p:sldId id="395" r:id="rId13"/>
    <p:sldId id="396" r:id="rId14"/>
    <p:sldId id="417" r:id="rId15"/>
    <p:sldId id="397" r:id="rId16"/>
    <p:sldId id="399" r:id="rId17"/>
    <p:sldId id="398" r:id="rId18"/>
    <p:sldId id="400" r:id="rId19"/>
    <p:sldId id="401" r:id="rId20"/>
    <p:sldId id="402" r:id="rId21"/>
    <p:sldId id="405" r:id="rId22"/>
    <p:sldId id="403" r:id="rId23"/>
    <p:sldId id="406" r:id="rId24"/>
    <p:sldId id="404" r:id="rId25"/>
    <p:sldId id="409" r:id="rId26"/>
    <p:sldId id="407" r:id="rId27"/>
    <p:sldId id="408" r:id="rId28"/>
    <p:sldId id="410" r:id="rId29"/>
    <p:sldId id="411" r:id="rId30"/>
    <p:sldId id="412" r:id="rId31"/>
    <p:sldId id="413" r:id="rId32"/>
    <p:sldId id="295" r:id="rId33"/>
    <p:sldId id="296" r:id="rId34"/>
    <p:sldId id="414" r:id="rId35"/>
    <p:sldId id="415" r:id="rId36"/>
    <p:sldId id="297"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418" r:id="rId51"/>
    <p:sldId id="420" r:id="rId52"/>
    <p:sldId id="421"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84581-210F-4E37-9D5D-943B6C6CD65D}"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1B007-4D25-4F9B-96A2-9A69CF8A3F19}" type="slidenum">
              <a:rPr lang="en-US" smtClean="0"/>
              <a:t>‹#›</a:t>
            </a:fld>
            <a:endParaRPr lang="en-US"/>
          </a:p>
        </p:txBody>
      </p:sp>
    </p:spTree>
    <p:extLst>
      <p:ext uri="{BB962C8B-B14F-4D97-AF65-F5344CB8AC3E}">
        <p14:creationId xmlns:p14="http://schemas.microsoft.com/office/powerpoint/2010/main" val="71964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c5e2e83b79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c5e2e83b79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c7df8f8c4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c7df8f8c4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c7df8f8c4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c7df8f8c4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c7df8f8c4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c7df8f8c4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c7df8f8c4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c7df8f8c4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c7df8f8c4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c7df8f8c4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c7df8f8c4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c7df8f8c4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c7df8f8c4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c7df8f8c4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c5e2e83b79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c5e2e83b79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c68ca034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c68ca034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c68ca034d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c68ca034d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c7df8f8c46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c7df8f8c4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c7df8f8c4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c7df8f8c4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c7df8f8c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c7df8f8c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c7df8f8c4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c7df8f8c4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c7df8f8c4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c7df8f8c4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D1D572-255F-4C0D-A71C-410577E45B2D}"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80466836-E849-4E2A-9FCF-BA423D0F51A7}" type="slidenum">
              <a:rPr lang="en-US" smtClean="0"/>
              <a:t>‹#›</a:t>
            </a:fld>
            <a:endParaRPr lang="en-US"/>
          </a:p>
        </p:txBody>
      </p:sp>
    </p:spTree>
    <p:extLst>
      <p:ext uri="{BB962C8B-B14F-4D97-AF65-F5344CB8AC3E}">
        <p14:creationId xmlns:p14="http://schemas.microsoft.com/office/powerpoint/2010/main" val="1855626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1D572-255F-4C0D-A71C-410577E45B2D}"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302742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1D572-255F-4C0D-A71C-410577E45B2D}"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573799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467"/>
            <a:ext cx="11360800" cy="1068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415600" y="1638233"/>
            <a:ext cx="11360800" cy="445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2747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1D572-255F-4C0D-A71C-410577E45B2D}"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4239951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2D1D572-255F-4C0D-A71C-410577E45B2D}" type="datetimeFigureOut">
              <a:rPr lang="en-US" smtClean="0"/>
              <a:t>4/27/2024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0466836-E849-4E2A-9FCF-BA423D0F51A7}" type="slidenum">
              <a:rPr lang="en-US" smtClean="0"/>
              <a:t>‹#›</a:t>
            </a:fld>
            <a:endParaRPr lang="en-US"/>
          </a:p>
        </p:txBody>
      </p:sp>
    </p:spTree>
    <p:extLst>
      <p:ext uri="{BB962C8B-B14F-4D97-AF65-F5344CB8AC3E}">
        <p14:creationId xmlns:p14="http://schemas.microsoft.com/office/powerpoint/2010/main" val="1502658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D1D572-255F-4C0D-A71C-410577E45B2D}"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308588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D1D572-255F-4C0D-A71C-410577E45B2D}" type="datetimeFigureOut">
              <a:rPr lang="en-US" smtClean="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297638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D1D572-255F-4C0D-A71C-410577E45B2D}" type="datetimeFigureOut">
              <a:rPr lang="en-US" smtClean="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3596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1D572-255F-4C0D-A71C-410577E45B2D}" type="datetimeFigureOut">
              <a:rPr lang="en-US" smtClean="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3157988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1D572-255F-4C0D-A71C-410577E45B2D}"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27394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D1D572-255F-4C0D-A71C-410577E45B2D}" type="datetimeFigureOut">
              <a:rPr lang="en-US" smtClean="0"/>
              <a:t>4/27/2024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0466836-E849-4E2A-9FCF-BA423D0F51A7}" type="slidenum">
              <a:rPr lang="en-US" smtClean="0"/>
              <a:t>‹#›</a:t>
            </a:fld>
            <a:endParaRPr lang="en-US"/>
          </a:p>
        </p:txBody>
      </p:sp>
    </p:spTree>
    <p:extLst>
      <p:ext uri="{BB962C8B-B14F-4D97-AF65-F5344CB8AC3E}">
        <p14:creationId xmlns:p14="http://schemas.microsoft.com/office/powerpoint/2010/main" val="893365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2D1D572-255F-4C0D-A71C-410577E45B2D}" type="datetimeFigureOut">
              <a:rPr lang="en-US" smtClean="0"/>
              <a:t>4/27/2024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80466836-E849-4E2A-9FCF-BA423D0F51A7}" type="slidenum">
              <a:rPr lang="en-US" smtClean="0"/>
              <a:t>‹#›</a:t>
            </a:fld>
            <a:endParaRPr lang="en-US"/>
          </a:p>
        </p:txBody>
      </p:sp>
    </p:spTree>
    <p:extLst>
      <p:ext uri="{BB962C8B-B14F-4D97-AF65-F5344CB8AC3E}">
        <p14:creationId xmlns:p14="http://schemas.microsoft.com/office/powerpoint/2010/main" val="17332107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8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C0DA-BB46-CF87-BD99-43372DDB751E}"/>
              </a:ext>
            </a:extLst>
          </p:cNvPr>
          <p:cNvSpPr>
            <a:spLocks noGrp="1"/>
          </p:cNvSpPr>
          <p:nvPr>
            <p:ph type="ctrTitle"/>
          </p:nvPr>
        </p:nvSpPr>
        <p:spPr/>
        <p:txBody>
          <a:bodyPr/>
          <a:lstStyle/>
          <a:p>
            <a:r>
              <a:rPr lang="en-US" dirty="0"/>
              <a:t>Workshop on Data Science</a:t>
            </a:r>
          </a:p>
        </p:txBody>
      </p:sp>
      <p:sp>
        <p:nvSpPr>
          <p:cNvPr id="3" name="Subtitle 2">
            <a:extLst>
              <a:ext uri="{FF2B5EF4-FFF2-40B4-BE49-F238E27FC236}">
                <a16:creationId xmlns:a16="http://schemas.microsoft.com/office/drawing/2014/main" id="{F7869799-20B7-3FEB-03FA-E2B697E74BB2}"/>
              </a:ext>
            </a:extLst>
          </p:cNvPr>
          <p:cNvSpPr>
            <a:spLocks noGrp="1"/>
          </p:cNvSpPr>
          <p:nvPr>
            <p:ph type="subTitle" idx="1"/>
          </p:nvPr>
        </p:nvSpPr>
        <p:spPr/>
        <p:txBody>
          <a:bodyPr/>
          <a:lstStyle/>
          <a:p>
            <a:r>
              <a:rPr lang="en-US" dirty="0"/>
              <a:t>Introduction to Data Science</a:t>
            </a:r>
          </a:p>
        </p:txBody>
      </p:sp>
    </p:spTree>
    <p:extLst>
      <p:ext uri="{BB962C8B-B14F-4D97-AF65-F5344CB8AC3E}">
        <p14:creationId xmlns:p14="http://schemas.microsoft.com/office/powerpoint/2010/main" val="180046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C3EF-68FA-B18F-CF37-6CA0C5E026EC}"/>
              </a:ext>
            </a:extLst>
          </p:cNvPr>
          <p:cNvSpPr>
            <a:spLocks noGrp="1"/>
          </p:cNvSpPr>
          <p:nvPr>
            <p:ph type="title"/>
          </p:nvPr>
        </p:nvSpPr>
        <p:spPr/>
        <p:txBody>
          <a:bodyPr/>
          <a:lstStyle/>
          <a:p>
            <a:r>
              <a:rPr lang="en-US" dirty="0"/>
              <a:t>Applications contd.</a:t>
            </a:r>
          </a:p>
        </p:txBody>
      </p:sp>
      <p:sp>
        <p:nvSpPr>
          <p:cNvPr id="4" name="Slide Number Placeholder 3">
            <a:extLst>
              <a:ext uri="{FF2B5EF4-FFF2-40B4-BE49-F238E27FC236}">
                <a16:creationId xmlns:a16="http://schemas.microsoft.com/office/drawing/2014/main" id="{F8EA5859-9CA1-E860-237C-AFEC8776FB50}"/>
              </a:ext>
            </a:extLst>
          </p:cNvPr>
          <p:cNvSpPr>
            <a:spLocks noGrp="1"/>
          </p:cNvSpPr>
          <p:nvPr>
            <p:ph type="sldNum" sz="quarter" idx="12"/>
          </p:nvPr>
        </p:nvSpPr>
        <p:spPr/>
        <p:txBody>
          <a:bodyPr/>
          <a:lstStyle/>
          <a:p>
            <a:fld id="{A029A0F6-2DF9-4192-8F5C-F504453B3B85}" type="slidenum">
              <a:rPr lang="en-US" smtClean="0"/>
              <a:t>10</a:t>
            </a:fld>
            <a:endParaRPr lang="en-US"/>
          </a:p>
        </p:txBody>
      </p:sp>
      <p:pic>
        <p:nvPicPr>
          <p:cNvPr id="5" name="Content Placeholder 4">
            <a:extLst>
              <a:ext uri="{FF2B5EF4-FFF2-40B4-BE49-F238E27FC236}">
                <a16:creationId xmlns:a16="http://schemas.microsoft.com/office/drawing/2014/main" id="{688EFDF4-D448-7239-ED7B-72E26A53F9BF}"/>
              </a:ext>
            </a:extLst>
          </p:cNvPr>
          <p:cNvPicPr>
            <a:picLocks noGrp="1" noChangeAspect="1"/>
          </p:cNvPicPr>
          <p:nvPr>
            <p:ph idx="1"/>
          </p:nvPr>
        </p:nvPicPr>
        <p:blipFill>
          <a:blip r:embed="rId2"/>
          <a:stretch>
            <a:fillRect/>
          </a:stretch>
        </p:blipFill>
        <p:spPr>
          <a:xfrm>
            <a:off x="4864359" y="2631874"/>
            <a:ext cx="4737343" cy="2883048"/>
          </a:xfrm>
          <a:prstGeom prst="rect">
            <a:avLst/>
          </a:prstGeom>
        </p:spPr>
      </p:pic>
      <p:pic>
        <p:nvPicPr>
          <p:cNvPr id="7" name="Picture 6">
            <a:extLst>
              <a:ext uri="{FF2B5EF4-FFF2-40B4-BE49-F238E27FC236}">
                <a16:creationId xmlns:a16="http://schemas.microsoft.com/office/drawing/2014/main" id="{AB3A161C-B68F-67B7-FC42-AD3C0BB731FA}"/>
              </a:ext>
            </a:extLst>
          </p:cNvPr>
          <p:cNvPicPr>
            <a:picLocks noChangeAspect="1"/>
          </p:cNvPicPr>
          <p:nvPr/>
        </p:nvPicPr>
        <p:blipFill>
          <a:blip r:embed="rId3"/>
          <a:stretch>
            <a:fillRect/>
          </a:stretch>
        </p:blipFill>
        <p:spPr>
          <a:xfrm>
            <a:off x="1509074" y="2631874"/>
            <a:ext cx="2825181" cy="3592514"/>
          </a:xfrm>
          <a:prstGeom prst="rect">
            <a:avLst/>
          </a:prstGeom>
        </p:spPr>
      </p:pic>
    </p:spTree>
    <p:extLst>
      <p:ext uri="{BB962C8B-B14F-4D97-AF65-F5344CB8AC3E}">
        <p14:creationId xmlns:p14="http://schemas.microsoft.com/office/powerpoint/2010/main" val="1645010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96E1-57B7-4860-B88F-ACE42244CC27}"/>
              </a:ext>
            </a:extLst>
          </p:cNvPr>
          <p:cNvSpPr>
            <a:spLocks noGrp="1"/>
          </p:cNvSpPr>
          <p:nvPr>
            <p:ph type="title"/>
          </p:nvPr>
        </p:nvSpPr>
        <p:spPr/>
        <p:txBody>
          <a:bodyPr/>
          <a:lstStyle/>
          <a:p>
            <a:r>
              <a:rPr lang="en-US" dirty="0"/>
              <a:t>Types of Machine Learning</a:t>
            </a:r>
          </a:p>
        </p:txBody>
      </p:sp>
      <p:sp>
        <p:nvSpPr>
          <p:cNvPr id="3" name="Content Placeholder 2">
            <a:extLst>
              <a:ext uri="{FF2B5EF4-FFF2-40B4-BE49-F238E27FC236}">
                <a16:creationId xmlns:a16="http://schemas.microsoft.com/office/drawing/2014/main" id="{D912B578-A96E-C424-04DC-FDF081BCB540}"/>
              </a:ext>
            </a:extLst>
          </p:cNvPr>
          <p:cNvSpPr>
            <a:spLocks noGrp="1"/>
          </p:cNvSpPr>
          <p:nvPr>
            <p:ph idx="1"/>
          </p:nvPr>
        </p:nvSpPr>
        <p:spPr/>
        <p:txBody>
          <a:bodyPr/>
          <a:lstStyle/>
          <a:p>
            <a:r>
              <a:rPr lang="en-US" dirty="0"/>
              <a:t>Supervised Learning</a:t>
            </a:r>
          </a:p>
          <a:p>
            <a:r>
              <a:rPr lang="en-US" dirty="0"/>
              <a:t>Unsupervised Learning</a:t>
            </a:r>
          </a:p>
          <a:p>
            <a:r>
              <a:rPr lang="en-US" dirty="0"/>
              <a:t>Semi Supervised Learning</a:t>
            </a:r>
          </a:p>
          <a:p>
            <a:r>
              <a:rPr lang="en-US" dirty="0"/>
              <a:t>Reinforcement Learning</a:t>
            </a:r>
          </a:p>
        </p:txBody>
      </p:sp>
      <p:sp>
        <p:nvSpPr>
          <p:cNvPr id="4" name="Slide Number Placeholder 3">
            <a:extLst>
              <a:ext uri="{FF2B5EF4-FFF2-40B4-BE49-F238E27FC236}">
                <a16:creationId xmlns:a16="http://schemas.microsoft.com/office/drawing/2014/main" id="{F3436B11-53FD-63CB-AB83-7DAE09D52D82}"/>
              </a:ext>
            </a:extLst>
          </p:cNvPr>
          <p:cNvSpPr>
            <a:spLocks noGrp="1"/>
          </p:cNvSpPr>
          <p:nvPr>
            <p:ph type="sldNum" sz="quarter" idx="12"/>
          </p:nvPr>
        </p:nvSpPr>
        <p:spPr/>
        <p:txBody>
          <a:bodyPr/>
          <a:lstStyle/>
          <a:p>
            <a:fld id="{A029A0F6-2DF9-4192-8F5C-F504453B3B85}" type="slidenum">
              <a:rPr lang="en-US" smtClean="0"/>
              <a:t>11</a:t>
            </a:fld>
            <a:endParaRPr lang="en-US"/>
          </a:p>
        </p:txBody>
      </p:sp>
    </p:spTree>
    <p:extLst>
      <p:ext uri="{BB962C8B-B14F-4D97-AF65-F5344CB8AC3E}">
        <p14:creationId xmlns:p14="http://schemas.microsoft.com/office/powerpoint/2010/main" val="347466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0E7AD-DE41-9D28-D040-9DB8B2DCBA34}"/>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796ED059-18DB-3162-CAA3-3D3E7606C34B}"/>
              </a:ext>
            </a:extLst>
          </p:cNvPr>
          <p:cNvSpPr>
            <a:spLocks noGrp="1"/>
          </p:cNvSpPr>
          <p:nvPr>
            <p:ph idx="1"/>
          </p:nvPr>
        </p:nvSpPr>
        <p:spPr/>
        <p:txBody>
          <a:bodyPr/>
          <a:lstStyle/>
          <a:p>
            <a:r>
              <a:rPr lang="en-US" dirty="0"/>
              <a:t>Supervised Learning is the one where you can consider the learning is guided by a teacher , we have a dataset which act as a teacher and it's role is to train the model or the machine. Once the model gets trained It can start making a prediction or decision when new data is given to it.</a:t>
            </a:r>
          </a:p>
        </p:txBody>
      </p:sp>
      <p:sp>
        <p:nvSpPr>
          <p:cNvPr id="4" name="Slide Number Placeholder 3">
            <a:extLst>
              <a:ext uri="{FF2B5EF4-FFF2-40B4-BE49-F238E27FC236}">
                <a16:creationId xmlns:a16="http://schemas.microsoft.com/office/drawing/2014/main" id="{4A6B04A2-9A0D-B153-FAB2-B362A88FEA74}"/>
              </a:ext>
            </a:extLst>
          </p:cNvPr>
          <p:cNvSpPr>
            <a:spLocks noGrp="1"/>
          </p:cNvSpPr>
          <p:nvPr>
            <p:ph type="sldNum" sz="quarter" idx="12"/>
          </p:nvPr>
        </p:nvSpPr>
        <p:spPr/>
        <p:txBody>
          <a:bodyPr/>
          <a:lstStyle/>
          <a:p>
            <a:fld id="{A029A0F6-2DF9-4192-8F5C-F504453B3B85}" type="slidenum">
              <a:rPr lang="en-US" smtClean="0"/>
              <a:t>12</a:t>
            </a:fld>
            <a:endParaRPr lang="en-US"/>
          </a:p>
        </p:txBody>
      </p:sp>
      <p:pic>
        <p:nvPicPr>
          <p:cNvPr id="5" name="Content Placeholder 5">
            <a:extLst>
              <a:ext uri="{FF2B5EF4-FFF2-40B4-BE49-F238E27FC236}">
                <a16:creationId xmlns:a16="http://schemas.microsoft.com/office/drawing/2014/main" id="{B527B185-B9C0-14C3-12F6-67AAA282D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432" y="3404522"/>
            <a:ext cx="6132313" cy="2868262"/>
          </a:xfrm>
          <a:prstGeom prst="rect">
            <a:avLst/>
          </a:prstGeom>
        </p:spPr>
      </p:pic>
    </p:spTree>
    <p:extLst>
      <p:ext uri="{BB962C8B-B14F-4D97-AF65-F5344CB8AC3E}">
        <p14:creationId xmlns:p14="http://schemas.microsoft.com/office/powerpoint/2010/main" val="3217393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CB36-364A-B18C-5D35-95554C6803DB}"/>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D1B2FCA6-EC44-2D70-5BD2-AF4315AFC7B5}"/>
              </a:ext>
            </a:extLst>
          </p:cNvPr>
          <p:cNvSpPr>
            <a:spLocks noGrp="1"/>
          </p:cNvSpPr>
          <p:nvPr>
            <p:ph idx="1"/>
          </p:nvPr>
        </p:nvSpPr>
        <p:spPr/>
        <p:txBody>
          <a:bodyPr/>
          <a:lstStyle/>
          <a:p>
            <a:r>
              <a:rPr lang="en-US" dirty="0"/>
              <a:t>In unsupervised learning the model learns through observations and finds Structures in the data. Once the model is given a dataset it automatically Finds patterns and relationship in the dataset by creating cluster in it. What it cannot do is and labels to the cluster, like it can not say this a group of apples or mangoes, but it will separate all the apples from mangoes </a:t>
            </a:r>
          </a:p>
        </p:txBody>
      </p:sp>
      <p:sp>
        <p:nvSpPr>
          <p:cNvPr id="4" name="Slide Number Placeholder 3">
            <a:extLst>
              <a:ext uri="{FF2B5EF4-FFF2-40B4-BE49-F238E27FC236}">
                <a16:creationId xmlns:a16="http://schemas.microsoft.com/office/drawing/2014/main" id="{1A2BFBA2-852E-A778-B2D2-100811BEB0D6}"/>
              </a:ext>
            </a:extLst>
          </p:cNvPr>
          <p:cNvSpPr>
            <a:spLocks noGrp="1"/>
          </p:cNvSpPr>
          <p:nvPr>
            <p:ph type="sldNum" sz="quarter" idx="12"/>
          </p:nvPr>
        </p:nvSpPr>
        <p:spPr/>
        <p:txBody>
          <a:bodyPr/>
          <a:lstStyle/>
          <a:p>
            <a:fld id="{A029A0F6-2DF9-4192-8F5C-F504453B3B85}" type="slidenum">
              <a:rPr lang="en-US" smtClean="0"/>
              <a:t>13</a:t>
            </a:fld>
            <a:endParaRPr lang="en-US"/>
          </a:p>
        </p:txBody>
      </p:sp>
      <p:pic>
        <p:nvPicPr>
          <p:cNvPr id="5" name="Content Placeholder 5">
            <a:extLst>
              <a:ext uri="{FF2B5EF4-FFF2-40B4-BE49-F238E27FC236}">
                <a16:creationId xmlns:a16="http://schemas.microsoft.com/office/drawing/2014/main" id="{F7137CF9-DFDB-99F5-EEA8-A90D07CF4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381" y="3466084"/>
            <a:ext cx="4762500" cy="3171825"/>
          </a:xfrm>
          <a:prstGeom prst="rect">
            <a:avLst/>
          </a:prstGeom>
        </p:spPr>
      </p:pic>
    </p:spTree>
    <p:extLst>
      <p:ext uri="{BB962C8B-B14F-4D97-AF65-F5344CB8AC3E}">
        <p14:creationId xmlns:p14="http://schemas.microsoft.com/office/powerpoint/2010/main" val="4069592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43A3-0EBC-1314-6BCD-2EC3AC6E970B}"/>
              </a:ext>
            </a:extLst>
          </p:cNvPr>
          <p:cNvSpPr>
            <a:spLocks noGrp="1"/>
          </p:cNvSpPr>
          <p:nvPr>
            <p:ph type="title"/>
          </p:nvPr>
        </p:nvSpPr>
        <p:spPr/>
        <p:txBody>
          <a:bodyPr/>
          <a:lstStyle/>
          <a:p>
            <a:r>
              <a:rPr lang="en-US" dirty="0"/>
              <a:t>Reinforcement learning (RL)</a:t>
            </a:r>
          </a:p>
        </p:txBody>
      </p:sp>
      <p:sp>
        <p:nvSpPr>
          <p:cNvPr id="3" name="Content Placeholder 2">
            <a:extLst>
              <a:ext uri="{FF2B5EF4-FFF2-40B4-BE49-F238E27FC236}">
                <a16:creationId xmlns:a16="http://schemas.microsoft.com/office/drawing/2014/main" id="{46C613EA-B5BC-F632-86EF-D01E3256E819}"/>
              </a:ext>
            </a:extLst>
          </p:cNvPr>
          <p:cNvSpPr>
            <a:spLocks noGrp="1"/>
          </p:cNvSpPr>
          <p:nvPr>
            <p:ph idx="1"/>
          </p:nvPr>
        </p:nvSpPr>
        <p:spPr/>
        <p:txBody>
          <a:bodyPr/>
          <a:lstStyle/>
          <a:p>
            <a:r>
              <a:rPr lang="en-US" dirty="0"/>
              <a:t>Reinforcement learning (RL) is a type of machine learning that enables agents to learn how to behave in an environment by trial and error.</a:t>
            </a:r>
          </a:p>
          <a:p>
            <a:r>
              <a:rPr lang="en-US" dirty="0"/>
              <a:t>The agent is rewarded for taking actions that lead to desired outcomes, and penalized for taking actions that lead to undesired outcomes.</a:t>
            </a:r>
          </a:p>
          <a:p>
            <a:r>
              <a:rPr lang="en-US" dirty="0"/>
              <a:t>Over time, the agent learns to take the actions that maximize its expected reward.</a:t>
            </a:r>
          </a:p>
          <a:p>
            <a:r>
              <a:rPr lang="en-US" dirty="0"/>
              <a:t>RL is often used to train agents to play games, but it can also be used to train agents to perform other tasks, such as controlling robots or managing financial portfolios.</a:t>
            </a:r>
          </a:p>
          <a:p>
            <a:endParaRPr lang="en-US" dirty="0"/>
          </a:p>
        </p:txBody>
      </p:sp>
    </p:spTree>
    <p:extLst>
      <p:ext uri="{BB962C8B-B14F-4D97-AF65-F5344CB8AC3E}">
        <p14:creationId xmlns:p14="http://schemas.microsoft.com/office/powerpoint/2010/main" val="136394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EAD-C921-9A80-B300-463897CFE932}"/>
              </a:ext>
            </a:extLst>
          </p:cNvPr>
          <p:cNvSpPr>
            <a:spLocks noGrp="1"/>
          </p:cNvSpPr>
          <p:nvPr>
            <p:ph type="title"/>
          </p:nvPr>
        </p:nvSpPr>
        <p:spPr/>
        <p:txBody>
          <a:bodyPr/>
          <a:lstStyle/>
          <a:p>
            <a:r>
              <a:rPr lang="en-US" dirty="0"/>
              <a:t>Work Flow of ML </a:t>
            </a:r>
          </a:p>
        </p:txBody>
      </p:sp>
      <p:pic>
        <p:nvPicPr>
          <p:cNvPr id="6" name="Content Placeholder 5">
            <a:extLst>
              <a:ext uri="{FF2B5EF4-FFF2-40B4-BE49-F238E27FC236}">
                <a16:creationId xmlns:a16="http://schemas.microsoft.com/office/drawing/2014/main" id="{1D1D1CD4-DE8B-C04A-6C7E-800887D3FA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1056" y="1961972"/>
            <a:ext cx="8092440" cy="4174350"/>
          </a:xfrm>
        </p:spPr>
      </p:pic>
      <p:sp>
        <p:nvSpPr>
          <p:cNvPr id="4" name="Slide Number Placeholder 3">
            <a:extLst>
              <a:ext uri="{FF2B5EF4-FFF2-40B4-BE49-F238E27FC236}">
                <a16:creationId xmlns:a16="http://schemas.microsoft.com/office/drawing/2014/main" id="{D88C23A1-A0AC-EF55-5223-798C2CE37078}"/>
              </a:ext>
            </a:extLst>
          </p:cNvPr>
          <p:cNvSpPr>
            <a:spLocks noGrp="1"/>
          </p:cNvSpPr>
          <p:nvPr>
            <p:ph type="sldNum" sz="quarter" idx="12"/>
          </p:nvPr>
        </p:nvSpPr>
        <p:spPr/>
        <p:txBody>
          <a:bodyPr/>
          <a:lstStyle/>
          <a:p>
            <a:fld id="{A029A0F6-2DF9-4192-8F5C-F504453B3B85}" type="slidenum">
              <a:rPr lang="en-US" smtClean="0"/>
              <a:t>15</a:t>
            </a:fld>
            <a:endParaRPr lang="en-US"/>
          </a:p>
        </p:txBody>
      </p:sp>
    </p:spTree>
    <p:extLst>
      <p:ext uri="{BB962C8B-B14F-4D97-AF65-F5344CB8AC3E}">
        <p14:creationId xmlns:p14="http://schemas.microsoft.com/office/powerpoint/2010/main" val="301423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587BD-71FB-D941-2927-9A590C4DC3CC}"/>
              </a:ext>
            </a:extLst>
          </p:cNvPr>
          <p:cNvSpPr>
            <a:spLocks noGrp="1"/>
          </p:cNvSpPr>
          <p:nvPr>
            <p:ph type="title"/>
          </p:nvPr>
        </p:nvSpPr>
        <p:spPr/>
        <p:txBody>
          <a:bodyPr/>
          <a:lstStyle/>
          <a:p>
            <a:r>
              <a:rPr lang="en-US" dirty="0"/>
              <a:t>ML Algorithm</a:t>
            </a:r>
          </a:p>
        </p:txBody>
      </p:sp>
      <p:sp>
        <p:nvSpPr>
          <p:cNvPr id="4" name="Slide Number Placeholder 3">
            <a:extLst>
              <a:ext uri="{FF2B5EF4-FFF2-40B4-BE49-F238E27FC236}">
                <a16:creationId xmlns:a16="http://schemas.microsoft.com/office/drawing/2014/main" id="{FEA0B1CB-2A8C-2B93-34FE-3274E718C99B}"/>
              </a:ext>
            </a:extLst>
          </p:cNvPr>
          <p:cNvSpPr>
            <a:spLocks noGrp="1"/>
          </p:cNvSpPr>
          <p:nvPr>
            <p:ph type="sldNum" sz="quarter" idx="12"/>
          </p:nvPr>
        </p:nvSpPr>
        <p:spPr/>
        <p:txBody>
          <a:bodyPr/>
          <a:lstStyle/>
          <a:p>
            <a:fld id="{A029A0F6-2DF9-4192-8F5C-F504453B3B85}" type="slidenum">
              <a:rPr lang="en-US" smtClean="0"/>
              <a:t>16</a:t>
            </a:fld>
            <a:endParaRPr lang="en-US"/>
          </a:p>
        </p:txBody>
      </p:sp>
    </p:spTree>
    <p:extLst>
      <p:ext uri="{BB962C8B-B14F-4D97-AF65-F5344CB8AC3E}">
        <p14:creationId xmlns:p14="http://schemas.microsoft.com/office/powerpoint/2010/main" val="247549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CE995A-0456-CD17-BB35-146C6D2D1D61}"/>
              </a:ext>
            </a:extLst>
          </p:cNvPr>
          <p:cNvSpPr>
            <a:spLocks noGrp="1"/>
          </p:cNvSpPr>
          <p:nvPr>
            <p:ph type="sldNum" sz="quarter" idx="12"/>
          </p:nvPr>
        </p:nvSpPr>
        <p:spPr/>
        <p:txBody>
          <a:bodyPr/>
          <a:lstStyle/>
          <a:p>
            <a:fld id="{A029A0F6-2DF9-4192-8F5C-F504453B3B85}" type="slidenum">
              <a:rPr lang="en-US" smtClean="0"/>
              <a:t>17</a:t>
            </a:fld>
            <a:endParaRPr lang="en-US"/>
          </a:p>
        </p:txBody>
      </p:sp>
      <p:pic>
        <p:nvPicPr>
          <p:cNvPr id="8" name="Picture 7">
            <a:extLst>
              <a:ext uri="{FF2B5EF4-FFF2-40B4-BE49-F238E27FC236}">
                <a16:creationId xmlns:a16="http://schemas.microsoft.com/office/drawing/2014/main" id="{BEC90022-68B1-AFA0-E34D-6C2EAB496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0440" y="565118"/>
            <a:ext cx="4782312" cy="6206396"/>
          </a:xfrm>
          <a:prstGeom prst="rect">
            <a:avLst/>
          </a:prstGeom>
        </p:spPr>
      </p:pic>
    </p:spTree>
    <p:extLst>
      <p:ext uri="{BB962C8B-B14F-4D97-AF65-F5344CB8AC3E}">
        <p14:creationId xmlns:p14="http://schemas.microsoft.com/office/powerpoint/2010/main" val="2200650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B38755-292F-B5BC-8A63-384993DB60BE}"/>
              </a:ext>
            </a:extLst>
          </p:cNvPr>
          <p:cNvSpPr>
            <a:spLocks noGrp="1"/>
          </p:cNvSpPr>
          <p:nvPr>
            <p:ph type="title"/>
          </p:nvPr>
        </p:nvSpPr>
        <p:spPr/>
        <p:txBody>
          <a:bodyPr/>
          <a:lstStyle/>
          <a:p>
            <a:r>
              <a:rPr lang="en-US" dirty="0"/>
              <a:t>Regression</a:t>
            </a:r>
          </a:p>
        </p:txBody>
      </p:sp>
      <p:sp>
        <p:nvSpPr>
          <p:cNvPr id="4" name="Content Placeholder 3">
            <a:extLst>
              <a:ext uri="{FF2B5EF4-FFF2-40B4-BE49-F238E27FC236}">
                <a16:creationId xmlns:a16="http://schemas.microsoft.com/office/drawing/2014/main" id="{EE87F261-F576-DC74-88A7-52D5B1AA869E}"/>
              </a:ext>
            </a:extLst>
          </p:cNvPr>
          <p:cNvSpPr>
            <a:spLocks noGrp="1"/>
          </p:cNvSpPr>
          <p:nvPr>
            <p:ph idx="1"/>
          </p:nvPr>
        </p:nvSpPr>
        <p:spPr/>
        <p:txBody>
          <a:bodyPr/>
          <a:lstStyle/>
          <a:p>
            <a:r>
              <a:rPr lang="en-US" b="1" dirty="0"/>
              <a:t>What  is Linear Regression ?</a:t>
            </a:r>
          </a:p>
          <a:p>
            <a:pPr lvl="1"/>
            <a:r>
              <a:rPr lang="en-US" dirty="0"/>
              <a:t>Linear regression is a supervised machine learning algorithm that let us understand the relationship between dependent and independent variables. It predicts continuous value.</a:t>
            </a:r>
          </a:p>
          <a:p>
            <a:pPr lvl="1"/>
            <a:r>
              <a:rPr lang="en-US" dirty="0"/>
              <a:t>example: y = mx + b</a:t>
            </a:r>
          </a:p>
          <a:p>
            <a:pPr marL="274320" lvl="1" indent="0">
              <a:buNone/>
            </a:pPr>
            <a:r>
              <a:rPr lang="en-US" dirty="0"/>
              <a:t>	Here:</a:t>
            </a:r>
          </a:p>
          <a:p>
            <a:pPr marL="274320" lvl="1" indent="0">
              <a:buNone/>
            </a:pPr>
            <a:r>
              <a:rPr lang="en-US" dirty="0"/>
              <a:t>	- x = independent variable</a:t>
            </a:r>
          </a:p>
          <a:p>
            <a:pPr marL="274320" lvl="1" indent="0">
              <a:buNone/>
            </a:pPr>
            <a:r>
              <a:rPr lang="en-US" dirty="0"/>
              <a:t>	- y = dependent variable</a:t>
            </a:r>
          </a:p>
          <a:p>
            <a:pPr marL="274320" lvl="1" indent="0">
              <a:buNone/>
            </a:pPr>
            <a:r>
              <a:rPr lang="en-US" dirty="0"/>
              <a:t>	- b = bias</a:t>
            </a:r>
          </a:p>
          <a:p>
            <a:pPr marL="274320" lvl="1" indent="0">
              <a:buNone/>
            </a:pPr>
            <a:r>
              <a:rPr lang="en-US" dirty="0"/>
              <a:t>	- m = slope</a:t>
            </a:r>
          </a:p>
          <a:p>
            <a:pPr marL="274320" lvl="1" indent="0">
              <a:buNone/>
            </a:pPr>
            <a:r>
              <a:rPr lang="en-US" dirty="0"/>
              <a:t>By training on many datapoints, the model understands value of b and m.</a:t>
            </a:r>
          </a:p>
          <a:p>
            <a:pPr marL="274320" lvl="1" indent="0">
              <a:buNone/>
            </a:pPr>
            <a:r>
              <a:rPr lang="en-US" dirty="0"/>
              <a:t>Then taking any value x, the model can estimate the value y.</a:t>
            </a:r>
          </a:p>
        </p:txBody>
      </p:sp>
      <p:sp>
        <p:nvSpPr>
          <p:cNvPr id="2" name="Slide Number Placeholder 1">
            <a:extLst>
              <a:ext uri="{FF2B5EF4-FFF2-40B4-BE49-F238E27FC236}">
                <a16:creationId xmlns:a16="http://schemas.microsoft.com/office/drawing/2014/main" id="{761EF0D7-0BFA-CE79-1EA4-BB7F1174E5CF}"/>
              </a:ext>
            </a:extLst>
          </p:cNvPr>
          <p:cNvSpPr>
            <a:spLocks noGrp="1"/>
          </p:cNvSpPr>
          <p:nvPr>
            <p:ph type="sldNum" sz="quarter" idx="12"/>
          </p:nvPr>
        </p:nvSpPr>
        <p:spPr/>
        <p:txBody>
          <a:bodyPr/>
          <a:lstStyle/>
          <a:p>
            <a:fld id="{A029A0F6-2DF9-4192-8F5C-F504453B3B85}" type="slidenum">
              <a:rPr lang="en-US" smtClean="0"/>
              <a:t>18</a:t>
            </a:fld>
            <a:endParaRPr lang="en-US"/>
          </a:p>
        </p:txBody>
      </p:sp>
    </p:spTree>
    <p:extLst>
      <p:ext uri="{BB962C8B-B14F-4D97-AF65-F5344CB8AC3E}">
        <p14:creationId xmlns:p14="http://schemas.microsoft.com/office/powerpoint/2010/main" val="2477946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15D89-5880-583B-D373-B7E55F238F4A}"/>
              </a:ext>
            </a:extLst>
          </p:cNvPr>
          <p:cNvSpPr>
            <a:spLocks noGrp="1"/>
          </p:cNvSpPr>
          <p:nvPr>
            <p:ph type="title"/>
          </p:nvPr>
        </p:nvSpPr>
        <p:spPr/>
        <p:txBody>
          <a:bodyPr/>
          <a:lstStyle/>
          <a:p>
            <a:r>
              <a:rPr lang="en-US" dirty="0"/>
              <a:t>Types of regression</a:t>
            </a:r>
          </a:p>
        </p:txBody>
      </p:sp>
      <p:sp>
        <p:nvSpPr>
          <p:cNvPr id="3" name="Content Placeholder 2">
            <a:extLst>
              <a:ext uri="{FF2B5EF4-FFF2-40B4-BE49-F238E27FC236}">
                <a16:creationId xmlns:a16="http://schemas.microsoft.com/office/drawing/2014/main" id="{91BE58B1-FA7E-FD0D-E8DD-7361B2B2B01D}"/>
              </a:ext>
            </a:extLst>
          </p:cNvPr>
          <p:cNvSpPr>
            <a:spLocks noGrp="1"/>
          </p:cNvSpPr>
          <p:nvPr>
            <p:ph sz="half" idx="1"/>
          </p:nvPr>
        </p:nvSpPr>
        <p:spPr/>
        <p:txBody>
          <a:bodyPr/>
          <a:lstStyle/>
          <a:p>
            <a:r>
              <a:rPr lang="en-US" dirty="0"/>
              <a:t>Linear Regression</a:t>
            </a:r>
          </a:p>
          <a:p>
            <a:r>
              <a:rPr lang="en-US" dirty="0"/>
              <a:t>Multiple Linear Regression</a:t>
            </a:r>
          </a:p>
          <a:p>
            <a:r>
              <a:rPr lang="en-US" dirty="0"/>
              <a:t>Polynomial Regression</a:t>
            </a:r>
          </a:p>
        </p:txBody>
      </p:sp>
      <p:sp>
        <p:nvSpPr>
          <p:cNvPr id="4" name="Slide Number Placeholder 3">
            <a:extLst>
              <a:ext uri="{FF2B5EF4-FFF2-40B4-BE49-F238E27FC236}">
                <a16:creationId xmlns:a16="http://schemas.microsoft.com/office/drawing/2014/main" id="{DA4414ED-8848-B525-3B6D-F1D7E1F4987D}"/>
              </a:ext>
            </a:extLst>
          </p:cNvPr>
          <p:cNvSpPr>
            <a:spLocks noGrp="1"/>
          </p:cNvSpPr>
          <p:nvPr>
            <p:ph type="sldNum" sz="quarter" idx="12"/>
          </p:nvPr>
        </p:nvSpPr>
        <p:spPr/>
        <p:txBody>
          <a:bodyPr/>
          <a:lstStyle/>
          <a:p>
            <a:fld id="{A029A0F6-2DF9-4192-8F5C-F504453B3B85}" type="slidenum">
              <a:rPr lang="en-US" smtClean="0"/>
              <a:t>19</a:t>
            </a:fld>
            <a:endParaRPr lang="en-US"/>
          </a:p>
        </p:txBody>
      </p:sp>
      <p:pic>
        <p:nvPicPr>
          <p:cNvPr id="12" name="Picture 11">
            <a:extLst>
              <a:ext uri="{FF2B5EF4-FFF2-40B4-BE49-F238E27FC236}">
                <a16:creationId xmlns:a16="http://schemas.microsoft.com/office/drawing/2014/main" id="{3C8757BC-E072-3CBD-AE7E-119A95D6A999}"/>
              </a:ext>
            </a:extLst>
          </p:cNvPr>
          <p:cNvPicPr>
            <a:picLocks noChangeAspect="1"/>
          </p:cNvPicPr>
          <p:nvPr/>
        </p:nvPicPr>
        <p:blipFill>
          <a:blip r:embed="rId2"/>
          <a:stretch>
            <a:fillRect/>
          </a:stretch>
        </p:blipFill>
        <p:spPr>
          <a:xfrm>
            <a:off x="6043820" y="2093976"/>
            <a:ext cx="5267308" cy="2859396"/>
          </a:xfrm>
          <a:prstGeom prst="rect">
            <a:avLst/>
          </a:prstGeom>
        </p:spPr>
      </p:pic>
    </p:spTree>
    <p:extLst>
      <p:ext uri="{BB962C8B-B14F-4D97-AF65-F5344CB8AC3E}">
        <p14:creationId xmlns:p14="http://schemas.microsoft.com/office/powerpoint/2010/main" val="279449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6B76B-080E-967D-8879-90DDEAEAF4BD}"/>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01D19ABF-38E7-EE8E-9732-0DBFA13B7DBC}"/>
              </a:ext>
            </a:extLst>
          </p:cNvPr>
          <p:cNvSpPr>
            <a:spLocks noGrp="1"/>
          </p:cNvSpPr>
          <p:nvPr>
            <p:ph idx="1"/>
          </p:nvPr>
        </p:nvSpPr>
        <p:spPr/>
        <p:txBody>
          <a:bodyPr>
            <a:normAutofit fontScale="92500" lnSpcReduction="20000"/>
          </a:bodyPr>
          <a:lstStyle/>
          <a:p>
            <a:r>
              <a:rPr lang="en-US" dirty="0"/>
              <a:t>﻿Introduction to ML</a:t>
            </a:r>
          </a:p>
          <a:p>
            <a:r>
              <a:rPr lang="en-US" dirty="0"/>
              <a:t>Uses of Data science in real world</a:t>
            </a:r>
          </a:p>
          <a:p>
            <a:r>
              <a:rPr lang="en-US" dirty="0"/>
              <a:t>Supervised learning Theory</a:t>
            </a:r>
          </a:p>
          <a:p>
            <a:r>
              <a:rPr lang="en-US" dirty="0"/>
              <a:t>Linear regression</a:t>
            </a:r>
          </a:p>
          <a:p>
            <a:r>
              <a:rPr lang="en-US" dirty="0"/>
              <a:t>Multiple linear regression</a:t>
            </a:r>
          </a:p>
          <a:p>
            <a:r>
              <a:rPr lang="en-US" dirty="0"/>
              <a:t>Polynomial regression </a:t>
            </a:r>
          </a:p>
          <a:p>
            <a:r>
              <a:rPr lang="en-US" dirty="0"/>
              <a:t>Logistic regression </a:t>
            </a:r>
          </a:p>
          <a:p>
            <a:r>
              <a:rPr lang="en-US" dirty="0"/>
              <a:t>Nb algorithm</a:t>
            </a:r>
          </a:p>
          <a:p>
            <a:r>
              <a:rPr lang="en-US" dirty="0"/>
              <a:t>Decision tree algorithm</a:t>
            </a:r>
          </a:p>
          <a:p>
            <a:r>
              <a:rPr lang="en-US" dirty="0"/>
              <a:t>Random forest algorithm</a:t>
            </a:r>
          </a:p>
          <a:p>
            <a:r>
              <a:rPr lang="en-US" dirty="0"/>
              <a:t>Bonus: Hands on exp of supervised learning concepts</a:t>
            </a:r>
          </a:p>
        </p:txBody>
      </p:sp>
    </p:spTree>
    <p:extLst>
      <p:ext uri="{BB962C8B-B14F-4D97-AF65-F5344CB8AC3E}">
        <p14:creationId xmlns:p14="http://schemas.microsoft.com/office/powerpoint/2010/main" val="3115582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6DF2-1D0B-C432-0A1E-087CE5AA6EEE}"/>
              </a:ext>
            </a:extLst>
          </p:cNvPr>
          <p:cNvSpPr>
            <a:spLocks noGrp="1"/>
          </p:cNvSpPr>
          <p:nvPr>
            <p:ph type="title"/>
          </p:nvPr>
        </p:nvSpPr>
        <p:spPr/>
        <p:txBody>
          <a:bodyPr/>
          <a:lstStyle/>
          <a:p>
            <a:r>
              <a:rPr lang="en-US" dirty="0"/>
              <a:t>Linear vs polynomial regression</a:t>
            </a:r>
          </a:p>
        </p:txBody>
      </p:sp>
      <p:pic>
        <p:nvPicPr>
          <p:cNvPr id="6" name="Content Placeholder 5">
            <a:extLst>
              <a:ext uri="{FF2B5EF4-FFF2-40B4-BE49-F238E27FC236}">
                <a16:creationId xmlns:a16="http://schemas.microsoft.com/office/drawing/2014/main" id="{B8F3444A-BD0E-3E31-17FB-DC51F416D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200" y="2403614"/>
            <a:ext cx="7630590" cy="3467584"/>
          </a:xfrm>
        </p:spPr>
      </p:pic>
      <p:sp>
        <p:nvSpPr>
          <p:cNvPr id="4" name="Slide Number Placeholder 3">
            <a:extLst>
              <a:ext uri="{FF2B5EF4-FFF2-40B4-BE49-F238E27FC236}">
                <a16:creationId xmlns:a16="http://schemas.microsoft.com/office/drawing/2014/main" id="{A664F556-1EA6-5331-E07B-2C389467D17B}"/>
              </a:ext>
            </a:extLst>
          </p:cNvPr>
          <p:cNvSpPr>
            <a:spLocks noGrp="1"/>
          </p:cNvSpPr>
          <p:nvPr>
            <p:ph type="sldNum" sz="quarter" idx="12"/>
          </p:nvPr>
        </p:nvSpPr>
        <p:spPr/>
        <p:txBody>
          <a:bodyPr/>
          <a:lstStyle/>
          <a:p>
            <a:fld id="{A029A0F6-2DF9-4192-8F5C-F504453B3B85}" type="slidenum">
              <a:rPr lang="en-US" smtClean="0"/>
              <a:t>20</a:t>
            </a:fld>
            <a:endParaRPr lang="en-US"/>
          </a:p>
        </p:txBody>
      </p:sp>
    </p:spTree>
    <p:extLst>
      <p:ext uri="{BB962C8B-B14F-4D97-AF65-F5344CB8AC3E}">
        <p14:creationId xmlns:p14="http://schemas.microsoft.com/office/powerpoint/2010/main" val="2637491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2F58-91E5-A652-4AEF-8CC4C660C046}"/>
              </a:ext>
            </a:extLst>
          </p:cNvPr>
          <p:cNvSpPr>
            <a:spLocks noGrp="1"/>
          </p:cNvSpPr>
          <p:nvPr>
            <p:ph type="title"/>
          </p:nvPr>
        </p:nvSpPr>
        <p:spPr/>
        <p:txBody>
          <a:bodyPr/>
          <a:lstStyle/>
          <a:p>
            <a:r>
              <a:rPr lang="en-US" dirty="0"/>
              <a:t>Equation of regression</a:t>
            </a:r>
          </a:p>
        </p:txBody>
      </p:sp>
      <p:pic>
        <p:nvPicPr>
          <p:cNvPr id="6" name="Content Placeholder 5">
            <a:extLst>
              <a:ext uri="{FF2B5EF4-FFF2-40B4-BE49-F238E27FC236}">
                <a16:creationId xmlns:a16="http://schemas.microsoft.com/office/drawing/2014/main" id="{1E18BD77-5C24-410D-4FA3-B94DC8D52C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1943" y="2120900"/>
            <a:ext cx="7234464" cy="4051300"/>
          </a:xfrm>
        </p:spPr>
      </p:pic>
      <p:sp>
        <p:nvSpPr>
          <p:cNvPr id="4" name="Slide Number Placeholder 3">
            <a:extLst>
              <a:ext uri="{FF2B5EF4-FFF2-40B4-BE49-F238E27FC236}">
                <a16:creationId xmlns:a16="http://schemas.microsoft.com/office/drawing/2014/main" id="{C04B4643-476E-452F-B183-07FAFE5CD84F}"/>
              </a:ext>
            </a:extLst>
          </p:cNvPr>
          <p:cNvSpPr>
            <a:spLocks noGrp="1"/>
          </p:cNvSpPr>
          <p:nvPr>
            <p:ph type="sldNum" sz="quarter" idx="12"/>
          </p:nvPr>
        </p:nvSpPr>
        <p:spPr/>
        <p:txBody>
          <a:bodyPr/>
          <a:lstStyle/>
          <a:p>
            <a:fld id="{A029A0F6-2DF9-4192-8F5C-F504453B3B85}" type="slidenum">
              <a:rPr lang="en-US" smtClean="0"/>
              <a:t>21</a:t>
            </a:fld>
            <a:endParaRPr lang="en-US"/>
          </a:p>
        </p:txBody>
      </p:sp>
    </p:spTree>
    <p:extLst>
      <p:ext uri="{BB962C8B-B14F-4D97-AF65-F5344CB8AC3E}">
        <p14:creationId xmlns:p14="http://schemas.microsoft.com/office/powerpoint/2010/main" val="90626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4461-1A07-112F-74F8-E454F355DBA3}"/>
              </a:ext>
            </a:extLst>
          </p:cNvPr>
          <p:cNvSpPr>
            <a:spLocks noGrp="1"/>
          </p:cNvSpPr>
          <p:nvPr>
            <p:ph type="title"/>
          </p:nvPr>
        </p:nvSpPr>
        <p:spPr/>
        <p:txBody>
          <a:bodyPr/>
          <a:lstStyle/>
          <a:p>
            <a:r>
              <a:rPr lang="en-US" dirty="0"/>
              <a:t>Loss function in regression</a:t>
            </a:r>
          </a:p>
        </p:txBody>
      </p:sp>
      <p:pic>
        <p:nvPicPr>
          <p:cNvPr id="6" name="Content Placeholder 5">
            <a:extLst>
              <a:ext uri="{FF2B5EF4-FFF2-40B4-BE49-F238E27FC236}">
                <a16:creationId xmlns:a16="http://schemas.microsoft.com/office/drawing/2014/main" id="{F35C6A18-B835-9513-FECC-EED4DAEC58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576" y="2093976"/>
            <a:ext cx="8308247" cy="3694176"/>
          </a:xfrm>
        </p:spPr>
      </p:pic>
      <p:sp>
        <p:nvSpPr>
          <p:cNvPr id="4" name="Slide Number Placeholder 3">
            <a:extLst>
              <a:ext uri="{FF2B5EF4-FFF2-40B4-BE49-F238E27FC236}">
                <a16:creationId xmlns:a16="http://schemas.microsoft.com/office/drawing/2014/main" id="{6D228017-E748-A569-FCF3-32020841495C}"/>
              </a:ext>
            </a:extLst>
          </p:cNvPr>
          <p:cNvSpPr>
            <a:spLocks noGrp="1"/>
          </p:cNvSpPr>
          <p:nvPr>
            <p:ph type="sldNum" sz="quarter" idx="12"/>
          </p:nvPr>
        </p:nvSpPr>
        <p:spPr/>
        <p:txBody>
          <a:bodyPr/>
          <a:lstStyle/>
          <a:p>
            <a:fld id="{A029A0F6-2DF9-4192-8F5C-F504453B3B85}" type="slidenum">
              <a:rPr lang="en-US" smtClean="0"/>
              <a:t>22</a:t>
            </a:fld>
            <a:endParaRPr lang="en-US"/>
          </a:p>
        </p:txBody>
      </p:sp>
    </p:spTree>
    <p:extLst>
      <p:ext uri="{BB962C8B-B14F-4D97-AF65-F5344CB8AC3E}">
        <p14:creationId xmlns:p14="http://schemas.microsoft.com/office/powerpoint/2010/main" val="421178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441D-F8D0-7140-B801-21793D5A1C13}"/>
              </a:ext>
            </a:extLst>
          </p:cNvPr>
          <p:cNvSpPr>
            <a:spLocks noGrp="1"/>
          </p:cNvSpPr>
          <p:nvPr>
            <p:ph type="title"/>
          </p:nvPr>
        </p:nvSpPr>
        <p:spPr/>
        <p:txBody>
          <a:bodyPr/>
          <a:lstStyle/>
          <a:p>
            <a:r>
              <a:rPr lang="en-US" dirty="0"/>
              <a:t>Loss function contd.</a:t>
            </a:r>
          </a:p>
        </p:txBody>
      </p:sp>
      <p:sp>
        <p:nvSpPr>
          <p:cNvPr id="10" name="Content Placeholder 9">
            <a:extLst>
              <a:ext uri="{FF2B5EF4-FFF2-40B4-BE49-F238E27FC236}">
                <a16:creationId xmlns:a16="http://schemas.microsoft.com/office/drawing/2014/main" id="{6A4CC731-438F-6303-C236-7939D0F3D899}"/>
              </a:ext>
            </a:extLst>
          </p:cNvPr>
          <p:cNvSpPr>
            <a:spLocks noGrp="1"/>
          </p:cNvSpPr>
          <p:nvPr>
            <p:ph sz="half" idx="1"/>
          </p:nvPr>
        </p:nvSpPr>
        <p:spPr/>
        <p:txBody>
          <a:bodyPr/>
          <a:lstStyle/>
          <a:p>
            <a:r>
              <a:rPr lang="en-US" dirty="0"/>
              <a:t>R-squared and adjusted R-squared are both statistical measures used to evaluate the goodness of fit of a regression model.</a:t>
            </a:r>
          </a:p>
          <a:p>
            <a:r>
              <a:rPr lang="en-US" dirty="0"/>
              <a:t>Adjusted R-squared is similar to R-squared, but it penalizes the model for adding additional independent variables.</a:t>
            </a:r>
          </a:p>
          <a:p>
            <a:r>
              <a:rPr lang="en-US" dirty="0"/>
              <a:t>Value of R-squared and adjusted R-squared are ranges from 0 to 1.</a:t>
            </a:r>
          </a:p>
          <a:p>
            <a:pPr marL="0" indent="0">
              <a:buNone/>
            </a:pPr>
            <a:endParaRPr lang="en-US" dirty="0"/>
          </a:p>
        </p:txBody>
      </p:sp>
      <p:sp>
        <p:nvSpPr>
          <p:cNvPr id="4" name="Slide Number Placeholder 3">
            <a:extLst>
              <a:ext uri="{FF2B5EF4-FFF2-40B4-BE49-F238E27FC236}">
                <a16:creationId xmlns:a16="http://schemas.microsoft.com/office/drawing/2014/main" id="{54A89D52-25E7-8A8B-20DF-1FA0ECFC1DCE}"/>
              </a:ext>
            </a:extLst>
          </p:cNvPr>
          <p:cNvSpPr>
            <a:spLocks noGrp="1"/>
          </p:cNvSpPr>
          <p:nvPr>
            <p:ph type="sldNum" sz="quarter" idx="12"/>
          </p:nvPr>
        </p:nvSpPr>
        <p:spPr/>
        <p:txBody>
          <a:bodyPr/>
          <a:lstStyle/>
          <a:p>
            <a:fld id="{A029A0F6-2DF9-4192-8F5C-F504453B3B85}" type="slidenum">
              <a:rPr lang="en-US" smtClean="0"/>
              <a:t>23</a:t>
            </a:fld>
            <a:endParaRPr lang="en-US"/>
          </a:p>
        </p:txBody>
      </p:sp>
      <p:pic>
        <p:nvPicPr>
          <p:cNvPr id="14" name="Picture 13">
            <a:extLst>
              <a:ext uri="{FF2B5EF4-FFF2-40B4-BE49-F238E27FC236}">
                <a16:creationId xmlns:a16="http://schemas.microsoft.com/office/drawing/2014/main" id="{2BCD3A39-2F5B-6485-76EE-DF1B70883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94560"/>
            <a:ext cx="4526067" cy="3108960"/>
          </a:xfrm>
          <a:prstGeom prst="rect">
            <a:avLst/>
          </a:prstGeom>
        </p:spPr>
      </p:pic>
    </p:spTree>
    <p:extLst>
      <p:ext uri="{BB962C8B-B14F-4D97-AF65-F5344CB8AC3E}">
        <p14:creationId xmlns:p14="http://schemas.microsoft.com/office/powerpoint/2010/main" val="2983331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9AC77B-FAA6-FBD3-75CC-2893D6CD9ABA}"/>
              </a:ext>
            </a:extLst>
          </p:cNvPr>
          <p:cNvSpPr>
            <a:spLocks noGrp="1"/>
          </p:cNvSpPr>
          <p:nvPr>
            <p:ph idx="1"/>
          </p:nvPr>
        </p:nvSpPr>
        <p:spPr/>
        <p:txBody>
          <a:bodyPr>
            <a:normAutofit/>
          </a:bodyPr>
          <a:lstStyle/>
          <a:p>
            <a:pPr marL="0" indent="0">
              <a:buNone/>
            </a:pPr>
            <a:r>
              <a:rPr lang="en-US" sz="4800" dirty="0">
                <a:latin typeface="+mj-lt"/>
              </a:rPr>
              <a:t>Practical </a:t>
            </a:r>
            <a:r>
              <a:rPr lang="en-US" sz="4800" dirty="0">
                <a:solidFill>
                  <a:srgbClr val="FF0000"/>
                </a:solidFill>
                <a:latin typeface="+mj-lt"/>
              </a:rPr>
              <a:t>Implementation</a:t>
            </a:r>
          </a:p>
        </p:txBody>
      </p:sp>
      <p:sp>
        <p:nvSpPr>
          <p:cNvPr id="4" name="Slide Number Placeholder 3">
            <a:extLst>
              <a:ext uri="{FF2B5EF4-FFF2-40B4-BE49-F238E27FC236}">
                <a16:creationId xmlns:a16="http://schemas.microsoft.com/office/drawing/2014/main" id="{FA921E88-3760-23B1-7C0D-A47D4097F86B}"/>
              </a:ext>
            </a:extLst>
          </p:cNvPr>
          <p:cNvSpPr>
            <a:spLocks noGrp="1"/>
          </p:cNvSpPr>
          <p:nvPr>
            <p:ph type="sldNum" sz="quarter" idx="12"/>
          </p:nvPr>
        </p:nvSpPr>
        <p:spPr/>
        <p:txBody>
          <a:bodyPr/>
          <a:lstStyle/>
          <a:p>
            <a:fld id="{A029A0F6-2DF9-4192-8F5C-F504453B3B85}" type="slidenum">
              <a:rPr lang="en-US" smtClean="0"/>
              <a:t>24</a:t>
            </a:fld>
            <a:endParaRPr lang="en-US"/>
          </a:p>
        </p:txBody>
      </p:sp>
    </p:spTree>
    <p:extLst>
      <p:ext uri="{BB962C8B-B14F-4D97-AF65-F5344CB8AC3E}">
        <p14:creationId xmlns:p14="http://schemas.microsoft.com/office/powerpoint/2010/main" val="2898304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A5ED-11B9-9DA7-CCEA-14729561AAFD}"/>
              </a:ext>
            </a:extLst>
          </p:cNvPr>
          <p:cNvSpPr>
            <a:spLocks noGrp="1"/>
          </p:cNvSpPr>
          <p:nvPr>
            <p:ph type="title"/>
          </p:nvPr>
        </p:nvSpPr>
        <p:spPr/>
        <p:txBody>
          <a:bodyPr/>
          <a:lstStyle/>
          <a:p>
            <a:r>
              <a:rPr lang="en-US" dirty="0"/>
              <a:t>Classification task</a:t>
            </a:r>
          </a:p>
        </p:txBody>
      </p:sp>
      <p:sp>
        <p:nvSpPr>
          <p:cNvPr id="3" name="Text Placeholder 2">
            <a:extLst>
              <a:ext uri="{FF2B5EF4-FFF2-40B4-BE49-F238E27FC236}">
                <a16:creationId xmlns:a16="http://schemas.microsoft.com/office/drawing/2014/main" id="{FF45D07C-DFE7-12FE-BA40-9C1E8E5C5CF7}"/>
              </a:ext>
            </a:extLst>
          </p:cNvPr>
          <p:cNvSpPr>
            <a:spLocks noGrp="1"/>
          </p:cNvSpPr>
          <p:nvPr>
            <p:ph type="body" idx="1"/>
          </p:nvPr>
        </p:nvSpPr>
        <p:spPr/>
        <p:txBody>
          <a:bodyPr/>
          <a:lstStyle/>
          <a:p>
            <a:r>
              <a:rPr lang="en-US" dirty="0"/>
              <a:t>Machine Learning</a:t>
            </a:r>
          </a:p>
        </p:txBody>
      </p:sp>
      <p:sp>
        <p:nvSpPr>
          <p:cNvPr id="4" name="Slide Number Placeholder 3">
            <a:extLst>
              <a:ext uri="{FF2B5EF4-FFF2-40B4-BE49-F238E27FC236}">
                <a16:creationId xmlns:a16="http://schemas.microsoft.com/office/drawing/2014/main" id="{D095893F-63DF-6004-C63F-874CCAE81D6A}"/>
              </a:ext>
            </a:extLst>
          </p:cNvPr>
          <p:cNvSpPr>
            <a:spLocks noGrp="1"/>
          </p:cNvSpPr>
          <p:nvPr>
            <p:ph type="sldNum" sz="quarter" idx="12"/>
          </p:nvPr>
        </p:nvSpPr>
        <p:spPr/>
        <p:txBody>
          <a:bodyPr/>
          <a:lstStyle/>
          <a:p>
            <a:fld id="{A029A0F6-2DF9-4192-8F5C-F504453B3B85}" type="slidenum">
              <a:rPr lang="en-US" smtClean="0"/>
              <a:t>25</a:t>
            </a:fld>
            <a:endParaRPr lang="en-US"/>
          </a:p>
        </p:txBody>
      </p:sp>
    </p:spTree>
    <p:extLst>
      <p:ext uri="{BB962C8B-B14F-4D97-AF65-F5344CB8AC3E}">
        <p14:creationId xmlns:p14="http://schemas.microsoft.com/office/powerpoint/2010/main" val="4201939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40F654-D174-36B8-9D42-F9E8162D6032}"/>
              </a:ext>
            </a:extLst>
          </p:cNvPr>
          <p:cNvSpPr>
            <a:spLocks noGrp="1"/>
          </p:cNvSpPr>
          <p:nvPr>
            <p:ph type="title"/>
          </p:nvPr>
        </p:nvSpPr>
        <p:spPr/>
        <p:txBody>
          <a:bodyPr/>
          <a:lstStyle/>
          <a:p>
            <a:r>
              <a:rPr lang="en-US" dirty="0"/>
              <a:t>Logistic regression</a:t>
            </a:r>
          </a:p>
        </p:txBody>
      </p:sp>
      <p:sp>
        <p:nvSpPr>
          <p:cNvPr id="6" name="Text Placeholder 5">
            <a:extLst>
              <a:ext uri="{FF2B5EF4-FFF2-40B4-BE49-F238E27FC236}">
                <a16:creationId xmlns:a16="http://schemas.microsoft.com/office/drawing/2014/main" id="{A0062304-170E-57B7-C556-DFE5370D1577}"/>
              </a:ext>
            </a:extLst>
          </p:cNvPr>
          <p:cNvSpPr>
            <a:spLocks noGrp="1"/>
          </p:cNvSpPr>
          <p:nvPr>
            <p:ph type="body" idx="1"/>
          </p:nvPr>
        </p:nvSpPr>
        <p:spPr/>
        <p:txBody>
          <a:bodyPr/>
          <a:lstStyle/>
          <a:p>
            <a:r>
              <a:rPr lang="en-US" dirty="0"/>
              <a:t>Supervised ML Algorithm</a:t>
            </a:r>
          </a:p>
        </p:txBody>
      </p:sp>
      <p:sp>
        <p:nvSpPr>
          <p:cNvPr id="4" name="Slide Number Placeholder 3">
            <a:extLst>
              <a:ext uri="{FF2B5EF4-FFF2-40B4-BE49-F238E27FC236}">
                <a16:creationId xmlns:a16="http://schemas.microsoft.com/office/drawing/2014/main" id="{2F8957D9-6502-8AE5-B1E0-BEC8D9A057F6}"/>
              </a:ext>
            </a:extLst>
          </p:cNvPr>
          <p:cNvSpPr>
            <a:spLocks noGrp="1"/>
          </p:cNvSpPr>
          <p:nvPr>
            <p:ph type="sldNum" sz="quarter" idx="12"/>
          </p:nvPr>
        </p:nvSpPr>
        <p:spPr/>
        <p:txBody>
          <a:bodyPr/>
          <a:lstStyle/>
          <a:p>
            <a:fld id="{A029A0F6-2DF9-4192-8F5C-F504453B3B85}" type="slidenum">
              <a:rPr lang="en-US" smtClean="0"/>
              <a:t>26</a:t>
            </a:fld>
            <a:endParaRPr lang="en-US"/>
          </a:p>
        </p:txBody>
      </p:sp>
    </p:spTree>
    <p:extLst>
      <p:ext uri="{BB962C8B-B14F-4D97-AF65-F5344CB8AC3E}">
        <p14:creationId xmlns:p14="http://schemas.microsoft.com/office/powerpoint/2010/main" val="325711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EE3DF1-F23E-A97C-1030-BD5FD3B4600F}"/>
              </a:ext>
            </a:extLst>
          </p:cNvPr>
          <p:cNvSpPr>
            <a:spLocks noGrp="1"/>
          </p:cNvSpPr>
          <p:nvPr>
            <p:ph type="title"/>
          </p:nvPr>
        </p:nvSpPr>
        <p:spPr/>
        <p:txBody>
          <a:bodyPr/>
          <a:lstStyle/>
          <a:p>
            <a:r>
              <a:rPr lang="en-US" dirty="0"/>
              <a:t>Types of Classification </a:t>
            </a:r>
          </a:p>
        </p:txBody>
      </p:sp>
      <p:sp>
        <p:nvSpPr>
          <p:cNvPr id="6" name="Content Placeholder 5">
            <a:extLst>
              <a:ext uri="{FF2B5EF4-FFF2-40B4-BE49-F238E27FC236}">
                <a16:creationId xmlns:a16="http://schemas.microsoft.com/office/drawing/2014/main" id="{C22EB753-4EFF-047C-C7C7-BE629D24B326}"/>
              </a:ext>
            </a:extLst>
          </p:cNvPr>
          <p:cNvSpPr>
            <a:spLocks noGrp="1"/>
          </p:cNvSpPr>
          <p:nvPr>
            <p:ph idx="1"/>
          </p:nvPr>
        </p:nvSpPr>
        <p:spPr/>
        <p:txBody>
          <a:bodyPr/>
          <a:lstStyle/>
          <a:p>
            <a:r>
              <a:rPr lang="en-US" dirty="0"/>
              <a:t>Binary Classification, Ex: Yes or No</a:t>
            </a:r>
          </a:p>
          <a:p>
            <a:r>
              <a:rPr lang="en-US" dirty="0"/>
              <a:t>Multiclass Classification, Ex: More than two class</a:t>
            </a:r>
          </a:p>
          <a:p>
            <a:r>
              <a:rPr lang="en-US" dirty="0"/>
              <a:t>Ordinal Classification, Ex: class in order , Rating(1-5)</a:t>
            </a:r>
          </a:p>
          <a:p>
            <a:pPr marL="0" indent="0">
              <a:buNone/>
            </a:pPr>
            <a:endParaRPr lang="en-US" dirty="0"/>
          </a:p>
        </p:txBody>
      </p:sp>
      <p:sp>
        <p:nvSpPr>
          <p:cNvPr id="4" name="Slide Number Placeholder 3">
            <a:extLst>
              <a:ext uri="{FF2B5EF4-FFF2-40B4-BE49-F238E27FC236}">
                <a16:creationId xmlns:a16="http://schemas.microsoft.com/office/drawing/2014/main" id="{E9CF1886-B063-5056-DA7D-632A0F7AECBF}"/>
              </a:ext>
            </a:extLst>
          </p:cNvPr>
          <p:cNvSpPr>
            <a:spLocks noGrp="1"/>
          </p:cNvSpPr>
          <p:nvPr>
            <p:ph type="sldNum" sz="quarter" idx="12"/>
          </p:nvPr>
        </p:nvSpPr>
        <p:spPr/>
        <p:txBody>
          <a:bodyPr/>
          <a:lstStyle/>
          <a:p>
            <a:fld id="{A029A0F6-2DF9-4192-8F5C-F504453B3B85}" type="slidenum">
              <a:rPr lang="en-US" smtClean="0"/>
              <a:t>27</a:t>
            </a:fld>
            <a:endParaRPr lang="en-US"/>
          </a:p>
        </p:txBody>
      </p:sp>
    </p:spTree>
    <p:extLst>
      <p:ext uri="{BB962C8B-B14F-4D97-AF65-F5344CB8AC3E}">
        <p14:creationId xmlns:p14="http://schemas.microsoft.com/office/powerpoint/2010/main" val="2660012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522C-CFBD-03FF-47A3-E44B14EE70F0}"/>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D14F24E6-4832-7276-7E12-20A2CB171FE2}"/>
              </a:ext>
            </a:extLst>
          </p:cNvPr>
          <p:cNvSpPr>
            <a:spLocks noGrp="1"/>
          </p:cNvSpPr>
          <p:nvPr>
            <p:ph idx="1"/>
          </p:nvPr>
        </p:nvSpPr>
        <p:spPr>
          <a:xfrm>
            <a:off x="1069848" y="2148840"/>
            <a:ext cx="10058400" cy="4050792"/>
          </a:xfrm>
        </p:spPr>
        <p:txBody>
          <a:bodyPr/>
          <a:lstStyle/>
          <a:p>
            <a:r>
              <a:rPr lang="en-US" b="1" dirty="0"/>
              <a:t>What is Logistic Regression?</a:t>
            </a:r>
          </a:p>
          <a:p>
            <a:pPr lvl="1"/>
            <a:r>
              <a:rPr lang="en-US" dirty="0"/>
              <a:t>Logistic regression is a supervised machine learning algorithm that is used to predict a binary outcome, such as yes or no, based on prior observations of a data set.</a:t>
            </a:r>
          </a:p>
          <a:p>
            <a:pPr lvl="1"/>
            <a:r>
              <a:rPr lang="en-US" dirty="0"/>
              <a:t>Example of Logistic Regression:</a:t>
            </a:r>
          </a:p>
          <a:p>
            <a:pPr lvl="2"/>
            <a:r>
              <a:rPr lang="en-US" dirty="0"/>
              <a:t>Predicting whether a customer will default on a loan.</a:t>
            </a:r>
          </a:p>
          <a:p>
            <a:pPr lvl="2"/>
            <a:r>
              <a:rPr lang="en-US" dirty="0"/>
              <a:t>Predicting whether or not a patient will have a heart attack. </a:t>
            </a:r>
          </a:p>
          <a:p>
            <a:pPr lvl="2"/>
            <a:r>
              <a:rPr lang="en-US" dirty="0"/>
              <a:t>Predicting whether or not an email is a spam.</a:t>
            </a:r>
          </a:p>
          <a:p>
            <a:pPr lvl="2"/>
            <a:r>
              <a:rPr lang="en-US" dirty="0"/>
              <a:t>Predicting whether or not a tumor is malignant. </a:t>
            </a:r>
          </a:p>
        </p:txBody>
      </p:sp>
      <p:sp>
        <p:nvSpPr>
          <p:cNvPr id="4" name="Slide Number Placeholder 3">
            <a:extLst>
              <a:ext uri="{FF2B5EF4-FFF2-40B4-BE49-F238E27FC236}">
                <a16:creationId xmlns:a16="http://schemas.microsoft.com/office/drawing/2014/main" id="{9D4BE7E2-F485-5DA1-F413-A56A32594E68}"/>
              </a:ext>
            </a:extLst>
          </p:cNvPr>
          <p:cNvSpPr>
            <a:spLocks noGrp="1"/>
          </p:cNvSpPr>
          <p:nvPr>
            <p:ph type="sldNum" sz="quarter" idx="12"/>
          </p:nvPr>
        </p:nvSpPr>
        <p:spPr/>
        <p:txBody>
          <a:bodyPr/>
          <a:lstStyle/>
          <a:p>
            <a:fld id="{A029A0F6-2DF9-4192-8F5C-F504453B3B85}" type="slidenum">
              <a:rPr lang="en-US" smtClean="0"/>
              <a:t>28</a:t>
            </a:fld>
            <a:endParaRPr lang="en-US"/>
          </a:p>
        </p:txBody>
      </p:sp>
    </p:spTree>
    <p:extLst>
      <p:ext uri="{BB962C8B-B14F-4D97-AF65-F5344CB8AC3E}">
        <p14:creationId xmlns:p14="http://schemas.microsoft.com/office/powerpoint/2010/main" val="1708473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FC2F9-90C0-EA49-2EA6-CCEDA7B59A69}"/>
              </a:ext>
            </a:extLst>
          </p:cNvPr>
          <p:cNvSpPr>
            <a:spLocks noGrp="1"/>
          </p:cNvSpPr>
          <p:nvPr>
            <p:ph type="title"/>
          </p:nvPr>
        </p:nvSpPr>
        <p:spPr/>
        <p:txBody>
          <a:bodyPr/>
          <a:lstStyle/>
          <a:p>
            <a:r>
              <a:rPr lang="en-US" dirty="0"/>
              <a:t>Logistic regression contd.</a:t>
            </a:r>
          </a:p>
        </p:txBody>
      </p:sp>
      <p:pic>
        <p:nvPicPr>
          <p:cNvPr id="6" name="Content Placeholder 5">
            <a:extLst>
              <a:ext uri="{FF2B5EF4-FFF2-40B4-BE49-F238E27FC236}">
                <a16:creationId xmlns:a16="http://schemas.microsoft.com/office/drawing/2014/main" id="{B23451A7-6420-35A3-FCA9-55793DD7F1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3352" y="2093976"/>
            <a:ext cx="6688390" cy="3584321"/>
          </a:xfrm>
        </p:spPr>
      </p:pic>
      <p:sp>
        <p:nvSpPr>
          <p:cNvPr id="4" name="Slide Number Placeholder 3">
            <a:extLst>
              <a:ext uri="{FF2B5EF4-FFF2-40B4-BE49-F238E27FC236}">
                <a16:creationId xmlns:a16="http://schemas.microsoft.com/office/drawing/2014/main" id="{0C6D8FE5-57B4-D08C-BC6B-1ACD03DB18B1}"/>
              </a:ext>
            </a:extLst>
          </p:cNvPr>
          <p:cNvSpPr>
            <a:spLocks noGrp="1"/>
          </p:cNvSpPr>
          <p:nvPr>
            <p:ph type="sldNum" sz="quarter" idx="12"/>
          </p:nvPr>
        </p:nvSpPr>
        <p:spPr/>
        <p:txBody>
          <a:bodyPr/>
          <a:lstStyle/>
          <a:p>
            <a:fld id="{A029A0F6-2DF9-4192-8F5C-F504453B3B85}" type="slidenum">
              <a:rPr lang="en-US" smtClean="0"/>
              <a:t>29</a:t>
            </a:fld>
            <a:endParaRPr lang="en-US"/>
          </a:p>
        </p:txBody>
      </p:sp>
    </p:spTree>
    <p:extLst>
      <p:ext uri="{BB962C8B-B14F-4D97-AF65-F5344CB8AC3E}">
        <p14:creationId xmlns:p14="http://schemas.microsoft.com/office/powerpoint/2010/main" val="4221742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A09A0-30C0-D73B-FB76-833B7D2F9D14}"/>
              </a:ext>
            </a:extLst>
          </p:cNvPr>
          <p:cNvSpPr>
            <a:spLocks noGrp="1"/>
          </p:cNvSpPr>
          <p:nvPr>
            <p:ph type="title"/>
          </p:nvPr>
        </p:nvSpPr>
        <p:spPr/>
        <p:txBody>
          <a:bodyPr/>
          <a:lstStyle/>
          <a:p>
            <a:r>
              <a:rPr lang="en-US" dirty="0"/>
              <a:t>MACHINE LEARNING</a:t>
            </a:r>
          </a:p>
        </p:txBody>
      </p:sp>
      <p:sp>
        <p:nvSpPr>
          <p:cNvPr id="4" name="Text Placeholder 3">
            <a:extLst>
              <a:ext uri="{FF2B5EF4-FFF2-40B4-BE49-F238E27FC236}">
                <a16:creationId xmlns:a16="http://schemas.microsoft.com/office/drawing/2014/main" id="{344BC50B-412C-50F8-39F2-524080E98C9B}"/>
              </a:ext>
            </a:extLst>
          </p:cNvPr>
          <p:cNvSpPr>
            <a:spLocks noGrp="1"/>
          </p:cNvSpPr>
          <p:nvPr>
            <p:ph type="body" idx="1"/>
          </p:nvPr>
        </p:nvSpPr>
        <p:spPr/>
        <p:txBody>
          <a:bodyPr/>
          <a:lstStyle/>
          <a:p>
            <a:r>
              <a:rPr lang="en-US" dirty="0"/>
              <a:t>Welcome to the Machine Learning</a:t>
            </a:r>
          </a:p>
        </p:txBody>
      </p:sp>
      <p:sp>
        <p:nvSpPr>
          <p:cNvPr id="2" name="Slide Number Placeholder 1">
            <a:extLst>
              <a:ext uri="{FF2B5EF4-FFF2-40B4-BE49-F238E27FC236}">
                <a16:creationId xmlns:a16="http://schemas.microsoft.com/office/drawing/2014/main" id="{C6EB57BA-F530-5F2E-D071-95FC0B73D6F1}"/>
              </a:ext>
            </a:extLst>
          </p:cNvPr>
          <p:cNvSpPr>
            <a:spLocks noGrp="1"/>
          </p:cNvSpPr>
          <p:nvPr>
            <p:ph type="sldNum" sz="quarter" idx="12"/>
          </p:nvPr>
        </p:nvSpPr>
        <p:spPr/>
        <p:txBody>
          <a:bodyPr/>
          <a:lstStyle/>
          <a:p>
            <a:fld id="{A029A0F6-2DF9-4192-8F5C-F504453B3B85}" type="slidenum">
              <a:rPr lang="en-US" smtClean="0"/>
              <a:t>3</a:t>
            </a:fld>
            <a:endParaRPr lang="en-US"/>
          </a:p>
        </p:txBody>
      </p:sp>
    </p:spTree>
    <p:extLst>
      <p:ext uri="{BB962C8B-B14F-4D97-AF65-F5344CB8AC3E}">
        <p14:creationId xmlns:p14="http://schemas.microsoft.com/office/powerpoint/2010/main" val="4030167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97CA-D7FD-3FED-CF38-AE04801B96DF}"/>
              </a:ext>
            </a:extLst>
          </p:cNvPr>
          <p:cNvSpPr>
            <a:spLocks noGrp="1"/>
          </p:cNvSpPr>
          <p:nvPr>
            <p:ph type="title"/>
          </p:nvPr>
        </p:nvSpPr>
        <p:spPr/>
        <p:txBody>
          <a:bodyPr/>
          <a:lstStyle/>
          <a:p>
            <a:r>
              <a:rPr lang="en-US" dirty="0"/>
              <a:t>Logistic regression contd.</a:t>
            </a:r>
          </a:p>
        </p:txBody>
      </p:sp>
      <p:pic>
        <p:nvPicPr>
          <p:cNvPr id="6" name="Content Placeholder 5">
            <a:extLst>
              <a:ext uri="{FF2B5EF4-FFF2-40B4-BE49-F238E27FC236}">
                <a16:creationId xmlns:a16="http://schemas.microsoft.com/office/drawing/2014/main" id="{1BE1133E-C8E5-53BA-A076-0FBA33BA6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6504" y="2239802"/>
            <a:ext cx="8223195" cy="3602285"/>
          </a:xfrm>
        </p:spPr>
      </p:pic>
      <p:sp>
        <p:nvSpPr>
          <p:cNvPr id="4" name="Slide Number Placeholder 3">
            <a:extLst>
              <a:ext uri="{FF2B5EF4-FFF2-40B4-BE49-F238E27FC236}">
                <a16:creationId xmlns:a16="http://schemas.microsoft.com/office/drawing/2014/main" id="{D4903D18-BE8A-FE23-C15D-B16252B83C96}"/>
              </a:ext>
            </a:extLst>
          </p:cNvPr>
          <p:cNvSpPr>
            <a:spLocks noGrp="1"/>
          </p:cNvSpPr>
          <p:nvPr>
            <p:ph type="sldNum" sz="quarter" idx="12"/>
          </p:nvPr>
        </p:nvSpPr>
        <p:spPr/>
        <p:txBody>
          <a:bodyPr/>
          <a:lstStyle/>
          <a:p>
            <a:fld id="{A029A0F6-2DF9-4192-8F5C-F504453B3B85}" type="slidenum">
              <a:rPr lang="en-US" smtClean="0"/>
              <a:t>30</a:t>
            </a:fld>
            <a:endParaRPr lang="en-US"/>
          </a:p>
        </p:txBody>
      </p:sp>
    </p:spTree>
    <p:extLst>
      <p:ext uri="{BB962C8B-B14F-4D97-AF65-F5344CB8AC3E}">
        <p14:creationId xmlns:p14="http://schemas.microsoft.com/office/powerpoint/2010/main" val="2164219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7FF7-9E53-86C8-3362-262E467D1164}"/>
              </a:ext>
            </a:extLst>
          </p:cNvPr>
          <p:cNvSpPr>
            <a:spLocks noGrp="1"/>
          </p:cNvSpPr>
          <p:nvPr>
            <p:ph type="title"/>
          </p:nvPr>
        </p:nvSpPr>
        <p:spPr/>
        <p:txBody>
          <a:bodyPr/>
          <a:lstStyle/>
          <a:p>
            <a:r>
              <a:rPr lang="en-US" dirty="0"/>
              <a:t>Logistic regression contd.</a:t>
            </a:r>
          </a:p>
        </p:txBody>
      </p:sp>
      <p:pic>
        <p:nvPicPr>
          <p:cNvPr id="6" name="Content Placeholder 5">
            <a:extLst>
              <a:ext uri="{FF2B5EF4-FFF2-40B4-BE49-F238E27FC236}">
                <a16:creationId xmlns:a16="http://schemas.microsoft.com/office/drawing/2014/main" id="{D2B60DEC-DC31-C0CD-BF6A-E758B7F07E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2197006"/>
            <a:ext cx="6561137" cy="3354481"/>
          </a:xfrm>
        </p:spPr>
      </p:pic>
      <p:sp>
        <p:nvSpPr>
          <p:cNvPr id="4" name="Slide Number Placeholder 3">
            <a:extLst>
              <a:ext uri="{FF2B5EF4-FFF2-40B4-BE49-F238E27FC236}">
                <a16:creationId xmlns:a16="http://schemas.microsoft.com/office/drawing/2014/main" id="{66133E9C-3E5D-38E2-00A3-53A2ABCAD1A0}"/>
              </a:ext>
            </a:extLst>
          </p:cNvPr>
          <p:cNvSpPr>
            <a:spLocks noGrp="1"/>
          </p:cNvSpPr>
          <p:nvPr>
            <p:ph type="sldNum" sz="quarter" idx="12"/>
          </p:nvPr>
        </p:nvSpPr>
        <p:spPr/>
        <p:txBody>
          <a:bodyPr/>
          <a:lstStyle/>
          <a:p>
            <a:fld id="{A029A0F6-2DF9-4192-8F5C-F504453B3B85}" type="slidenum">
              <a:rPr lang="en-US" smtClean="0"/>
              <a:t>31</a:t>
            </a:fld>
            <a:endParaRPr lang="en-US"/>
          </a:p>
        </p:txBody>
      </p:sp>
    </p:spTree>
    <p:extLst>
      <p:ext uri="{BB962C8B-B14F-4D97-AF65-F5344CB8AC3E}">
        <p14:creationId xmlns:p14="http://schemas.microsoft.com/office/powerpoint/2010/main" val="6108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5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Accuracy and Performance Matrix</a:t>
            </a:r>
            <a:endParaRPr dirty="0">
              <a:solidFill>
                <a:schemeClr val="tx1"/>
              </a:solidFill>
              <a:ea typeface="Barlow SemiBold"/>
              <a:cs typeface="Barlow SemiBold"/>
              <a:sym typeface="Barlow SemiBold"/>
            </a:endParaRPr>
          </a:p>
        </p:txBody>
      </p:sp>
      <p:pic>
        <p:nvPicPr>
          <p:cNvPr id="275" name="Google Shape;275;p52"/>
          <p:cNvPicPr preferRelativeResize="0"/>
          <p:nvPr/>
        </p:nvPicPr>
        <p:blipFill>
          <a:blip r:embed="rId3">
            <a:alphaModFix/>
          </a:blip>
          <a:stretch>
            <a:fillRect/>
          </a:stretch>
        </p:blipFill>
        <p:spPr>
          <a:xfrm>
            <a:off x="711200" y="1458567"/>
            <a:ext cx="8940800" cy="501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Performance Matrix contd.</a:t>
            </a:r>
            <a:endParaRPr dirty="0">
              <a:solidFill>
                <a:schemeClr val="tx1"/>
              </a:solidFill>
              <a:ea typeface="Barlow SemiBold"/>
              <a:cs typeface="Barlow SemiBold"/>
              <a:sym typeface="Barlow SemiBold"/>
            </a:endParaRPr>
          </a:p>
        </p:txBody>
      </p:sp>
      <p:pic>
        <p:nvPicPr>
          <p:cNvPr id="281" name="Google Shape;281;p53"/>
          <p:cNvPicPr preferRelativeResize="0"/>
          <p:nvPr/>
        </p:nvPicPr>
        <p:blipFill>
          <a:blip r:embed="rId3">
            <a:alphaModFix/>
          </a:blip>
          <a:stretch>
            <a:fillRect/>
          </a:stretch>
        </p:blipFill>
        <p:spPr>
          <a:xfrm>
            <a:off x="203200" y="2071445"/>
            <a:ext cx="6147400" cy="3792300"/>
          </a:xfrm>
          <a:prstGeom prst="rect">
            <a:avLst/>
          </a:prstGeom>
          <a:noFill/>
          <a:ln>
            <a:noFill/>
          </a:ln>
        </p:spPr>
      </p:pic>
      <p:pic>
        <p:nvPicPr>
          <p:cNvPr id="282" name="Google Shape;282;p53"/>
          <p:cNvPicPr preferRelativeResize="0"/>
          <p:nvPr/>
        </p:nvPicPr>
        <p:blipFill>
          <a:blip r:embed="rId4">
            <a:alphaModFix/>
          </a:blip>
          <a:stretch>
            <a:fillRect/>
          </a:stretch>
        </p:blipFill>
        <p:spPr>
          <a:xfrm>
            <a:off x="6497367" y="2071445"/>
            <a:ext cx="5491435" cy="3792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59FF1-040C-240D-DC00-C8323F6C6F90}"/>
              </a:ext>
            </a:extLst>
          </p:cNvPr>
          <p:cNvSpPr>
            <a:spLocks noGrp="1"/>
          </p:cNvSpPr>
          <p:nvPr>
            <p:ph idx="1"/>
          </p:nvPr>
        </p:nvSpPr>
        <p:spPr/>
        <p:txBody>
          <a:bodyPr>
            <a:normAutofit/>
          </a:bodyPr>
          <a:lstStyle/>
          <a:p>
            <a:pPr marL="0" indent="0">
              <a:buNone/>
            </a:pPr>
            <a:r>
              <a:rPr lang="en-US" sz="4800" dirty="0">
                <a:latin typeface="+mj-lt"/>
              </a:rPr>
              <a:t>Practical </a:t>
            </a:r>
            <a:r>
              <a:rPr lang="en-US" sz="4800" dirty="0">
                <a:solidFill>
                  <a:srgbClr val="FF0000"/>
                </a:solidFill>
                <a:latin typeface="+mj-lt"/>
              </a:rPr>
              <a:t>Implementation</a:t>
            </a:r>
          </a:p>
        </p:txBody>
      </p:sp>
      <p:sp>
        <p:nvSpPr>
          <p:cNvPr id="4" name="Slide Number Placeholder 3">
            <a:extLst>
              <a:ext uri="{FF2B5EF4-FFF2-40B4-BE49-F238E27FC236}">
                <a16:creationId xmlns:a16="http://schemas.microsoft.com/office/drawing/2014/main" id="{527C7878-7F54-E3C7-EA39-0A592DA9200A}"/>
              </a:ext>
            </a:extLst>
          </p:cNvPr>
          <p:cNvSpPr>
            <a:spLocks noGrp="1"/>
          </p:cNvSpPr>
          <p:nvPr>
            <p:ph type="sldNum" sz="quarter" idx="12"/>
          </p:nvPr>
        </p:nvSpPr>
        <p:spPr/>
        <p:txBody>
          <a:bodyPr/>
          <a:lstStyle/>
          <a:p>
            <a:fld id="{A029A0F6-2DF9-4192-8F5C-F504453B3B85}" type="slidenum">
              <a:rPr lang="en-US" smtClean="0"/>
              <a:t>34</a:t>
            </a:fld>
            <a:endParaRPr lang="en-US"/>
          </a:p>
        </p:txBody>
      </p:sp>
    </p:spTree>
    <p:extLst>
      <p:ext uri="{BB962C8B-B14F-4D97-AF65-F5344CB8AC3E}">
        <p14:creationId xmlns:p14="http://schemas.microsoft.com/office/powerpoint/2010/main" val="1668046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7EC-2593-790B-E894-809ECCF92C67}"/>
              </a:ext>
            </a:extLst>
          </p:cNvPr>
          <p:cNvSpPr>
            <a:spLocks noGrp="1"/>
          </p:cNvSpPr>
          <p:nvPr>
            <p:ph type="title"/>
          </p:nvPr>
        </p:nvSpPr>
        <p:spPr/>
        <p:txBody>
          <a:bodyPr/>
          <a:lstStyle/>
          <a:p>
            <a:r>
              <a:rPr lang="en-US" dirty="0"/>
              <a:t>Decision Tree Algorithm</a:t>
            </a:r>
          </a:p>
        </p:txBody>
      </p:sp>
      <p:sp>
        <p:nvSpPr>
          <p:cNvPr id="3" name="Content Placeholder 2">
            <a:extLst>
              <a:ext uri="{FF2B5EF4-FFF2-40B4-BE49-F238E27FC236}">
                <a16:creationId xmlns:a16="http://schemas.microsoft.com/office/drawing/2014/main" id="{E3058B2D-5309-41B3-4436-79755522B359}"/>
              </a:ext>
            </a:extLst>
          </p:cNvPr>
          <p:cNvSpPr>
            <a:spLocks noGrp="1"/>
          </p:cNvSpPr>
          <p:nvPr>
            <p:ph idx="1"/>
          </p:nvPr>
        </p:nvSpPr>
        <p:spPr/>
        <p:txBody>
          <a:bodyPr/>
          <a:lstStyle/>
          <a:p>
            <a:r>
              <a:rPr lang="en-US" b="0" i="0" dirty="0">
                <a:solidFill>
                  <a:srgbClr val="4D5156"/>
                </a:solidFill>
                <a:effectLst/>
                <a:highlight>
                  <a:srgbClr val="FFFFFF"/>
                </a:highlight>
                <a:latin typeface="Inter"/>
              </a:rPr>
              <a:t>A decision tree in machine learning is a flowchart-like structure that uses a tree analogy to predict the value of a target variable based on features or attributes. It's a supervised learning technique.</a:t>
            </a:r>
            <a:endParaRPr lang="en-US" dirty="0"/>
          </a:p>
        </p:txBody>
      </p:sp>
    </p:spTree>
    <p:extLst>
      <p:ext uri="{BB962C8B-B14F-4D97-AF65-F5344CB8AC3E}">
        <p14:creationId xmlns:p14="http://schemas.microsoft.com/office/powerpoint/2010/main" val="5729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CART Algorithm</a:t>
            </a:r>
            <a:endParaRPr dirty="0">
              <a:solidFill>
                <a:schemeClr val="tx1"/>
              </a:solidFill>
              <a:ea typeface="Barlow SemiBold"/>
              <a:cs typeface="Barlow SemiBold"/>
              <a:sym typeface="Barlow SemiBold"/>
            </a:endParaRPr>
          </a:p>
        </p:txBody>
      </p:sp>
      <p:sp>
        <p:nvSpPr>
          <p:cNvPr id="288" name="Google Shape;288;p54"/>
          <p:cNvSpPr txBox="1">
            <a:spLocks noGrp="1"/>
          </p:cNvSpPr>
          <p:nvPr>
            <p:ph type="body" idx="1"/>
          </p:nvPr>
        </p:nvSpPr>
        <p:spPr>
          <a:xfrm>
            <a:off x="415600" y="1943033"/>
            <a:ext cx="11360800" cy="4555200"/>
          </a:xfrm>
          <a:prstGeom prst="rect">
            <a:avLst/>
          </a:prstGeom>
        </p:spPr>
        <p:txBody>
          <a:bodyPr spcFirstLastPara="1" vert="horz" wrap="square" lIns="121900" tIns="121900" rIns="121900" bIns="121900" rtlCol="0" anchor="t" anchorCtr="0">
            <a:normAutofit/>
          </a:bodyPr>
          <a:lstStyle/>
          <a:p>
            <a:pPr indent="-507987">
              <a:buClr>
                <a:srgbClr val="8870A0"/>
              </a:buClr>
              <a:buSzPts val="2400"/>
              <a:buFont typeface="Barlow"/>
              <a:buAutoNum type="arabicPeriod"/>
            </a:pPr>
            <a:r>
              <a:rPr lang="en" sz="3200" dirty="0">
                <a:latin typeface="Inter"/>
                <a:ea typeface="Barlow"/>
                <a:cs typeface="Barlow"/>
                <a:sym typeface="Barlow"/>
              </a:rPr>
              <a:t>Decision Tree Algorithm</a:t>
            </a:r>
            <a:endParaRPr sz="3200" dirty="0">
              <a:latin typeface="Inter"/>
              <a:ea typeface="Barlow"/>
              <a:cs typeface="Barlow"/>
              <a:sym typeface="Barlow"/>
            </a:endParaRPr>
          </a:p>
          <a:p>
            <a:pPr indent="-507987">
              <a:buClr>
                <a:srgbClr val="8870A0"/>
              </a:buClr>
              <a:buSzPts val="2400"/>
              <a:buFont typeface="Barlow"/>
              <a:buAutoNum type="arabicPeriod"/>
            </a:pPr>
            <a:r>
              <a:rPr lang="en" sz="3200" dirty="0">
                <a:latin typeface="Inter"/>
                <a:ea typeface="Barlow"/>
                <a:cs typeface="Barlow"/>
                <a:sym typeface="Barlow"/>
              </a:rPr>
              <a:t>Random Forest Algorithm</a:t>
            </a:r>
            <a:endParaRPr sz="3200" dirty="0">
              <a:latin typeface="Inter"/>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Diagram of DT</a:t>
            </a:r>
            <a:endParaRPr dirty="0">
              <a:solidFill>
                <a:schemeClr val="tx1"/>
              </a:solidFill>
              <a:ea typeface="Barlow SemiBold"/>
              <a:cs typeface="Barlow SemiBold"/>
              <a:sym typeface="Barlow SemiBold"/>
            </a:endParaRPr>
          </a:p>
        </p:txBody>
      </p:sp>
      <p:pic>
        <p:nvPicPr>
          <p:cNvPr id="300" name="Google Shape;300;p56"/>
          <p:cNvPicPr preferRelativeResize="0"/>
          <p:nvPr/>
        </p:nvPicPr>
        <p:blipFill>
          <a:blip r:embed="rId3">
            <a:alphaModFix/>
          </a:blip>
          <a:stretch>
            <a:fillRect/>
          </a:stretch>
        </p:blipFill>
        <p:spPr>
          <a:xfrm>
            <a:off x="812800" y="1458567"/>
            <a:ext cx="7905467" cy="50946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Diagram</a:t>
            </a:r>
            <a:endParaRPr dirty="0">
              <a:solidFill>
                <a:schemeClr val="tx1"/>
              </a:solidFill>
              <a:ea typeface="Barlow SemiBold"/>
              <a:cs typeface="Barlow SemiBold"/>
              <a:sym typeface="Barlow SemiBold"/>
            </a:endParaRPr>
          </a:p>
        </p:txBody>
      </p:sp>
      <p:pic>
        <p:nvPicPr>
          <p:cNvPr id="306" name="Google Shape;306;p57"/>
          <p:cNvPicPr preferRelativeResize="0"/>
          <p:nvPr/>
        </p:nvPicPr>
        <p:blipFill>
          <a:blip r:embed="rId3">
            <a:alphaModFix/>
          </a:blip>
          <a:stretch>
            <a:fillRect/>
          </a:stretch>
        </p:blipFill>
        <p:spPr>
          <a:xfrm>
            <a:off x="203200" y="1855135"/>
            <a:ext cx="11785603" cy="44232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Information Theory in DT</a:t>
            </a:r>
            <a:endParaRPr dirty="0">
              <a:solidFill>
                <a:schemeClr val="tx1"/>
              </a:solidFill>
              <a:ea typeface="Barlow SemiBold"/>
              <a:cs typeface="Barlow SemiBold"/>
              <a:sym typeface="Barlow SemiBold"/>
            </a:endParaRPr>
          </a:p>
        </p:txBody>
      </p:sp>
      <p:sp>
        <p:nvSpPr>
          <p:cNvPr id="312" name="Google Shape;312;p58"/>
          <p:cNvSpPr txBox="1">
            <a:spLocks noGrp="1"/>
          </p:cNvSpPr>
          <p:nvPr>
            <p:ph type="body" idx="1"/>
          </p:nvPr>
        </p:nvSpPr>
        <p:spPr>
          <a:xfrm>
            <a:off x="415600" y="1841433"/>
            <a:ext cx="11360800" cy="4555200"/>
          </a:xfrm>
          <a:prstGeom prst="rect">
            <a:avLst/>
          </a:prstGeom>
        </p:spPr>
        <p:txBody>
          <a:bodyPr spcFirstLastPara="1" vert="horz" wrap="square" lIns="121900" tIns="121900" rIns="121900" bIns="121900" rtlCol="0" anchor="t" anchorCtr="0">
            <a:normAutofit/>
          </a:bodyPr>
          <a:lstStyle/>
          <a:p>
            <a:pPr indent="-482588">
              <a:lnSpc>
                <a:spcPct val="115000"/>
              </a:lnSpc>
              <a:buClr>
                <a:srgbClr val="0070C0"/>
              </a:buClr>
              <a:buSzPts val="2100"/>
              <a:buFont typeface="Wingdings" panose="05000000000000000000" pitchFamily="2" charset="2"/>
              <a:buChar char="§"/>
            </a:pPr>
            <a:r>
              <a:rPr lang="en" dirty="0">
                <a:latin typeface="Inter"/>
                <a:ea typeface="Barlow"/>
                <a:cs typeface="Barlow"/>
                <a:sym typeface="Barlow"/>
              </a:rPr>
              <a:t>Information Gain is used to decide which feature to split.</a:t>
            </a:r>
            <a:endParaRPr dirty="0">
              <a:latin typeface="Inter"/>
              <a:ea typeface="Barlow"/>
              <a:cs typeface="Barlow"/>
              <a:sym typeface="Barlow"/>
            </a:endParaRPr>
          </a:p>
          <a:p>
            <a:pPr indent="-482588">
              <a:lnSpc>
                <a:spcPct val="115000"/>
              </a:lnSpc>
              <a:buClr>
                <a:srgbClr val="0070C0"/>
              </a:buClr>
              <a:buSzPts val="2100"/>
              <a:buFont typeface="Wingdings" panose="05000000000000000000" pitchFamily="2" charset="2"/>
              <a:buChar char="§"/>
            </a:pPr>
            <a:r>
              <a:rPr lang="en" dirty="0">
                <a:latin typeface="Inter"/>
                <a:ea typeface="Barlow"/>
                <a:cs typeface="Barlow"/>
                <a:sym typeface="Barlow"/>
              </a:rPr>
              <a:t>For each node of Tree Information Gain is calculate.</a:t>
            </a:r>
            <a:endParaRPr dirty="0">
              <a:latin typeface="Inter"/>
              <a:ea typeface="Barlow"/>
              <a:cs typeface="Barlow"/>
              <a:sym typeface="Barlow"/>
            </a:endParaRPr>
          </a:p>
          <a:p>
            <a:pPr indent="-482588">
              <a:lnSpc>
                <a:spcPct val="115000"/>
              </a:lnSpc>
              <a:buClr>
                <a:srgbClr val="0070C0"/>
              </a:buClr>
              <a:buSzPts val="2100"/>
              <a:buFont typeface="Wingdings" panose="05000000000000000000" pitchFamily="2" charset="2"/>
              <a:buChar char="§"/>
            </a:pPr>
            <a:r>
              <a:rPr lang="en" dirty="0">
                <a:latin typeface="Inter"/>
                <a:ea typeface="Barlow"/>
                <a:cs typeface="Barlow"/>
                <a:sym typeface="Barlow"/>
              </a:rPr>
              <a:t>The split with highest Information Gain will be taken as first split.</a:t>
            </a:r>
          </a:p>
          <a:p>
            <a:pPr indent="-482588">
              <a:lnSpc>
                <a:spcPct val="115000"/>
              </a:lnSpc>
              <a:buClr>
                <a:srgbClr val="0070C0"/>
              </a:buClr>
              <a:buSzPts val="2100"/>
              <a:buFont typeface="Wingdings" panose="05000000000000000000" pitchFamily="2" charset="2"/>
              <a:buChar char="§"/>
            </a:pPr>
            <a:r>
              <a:rPr lang="en" dirty="0">
                <a:latin typeface="Inter"/>
                <a:ea typeface="Barlow"/>
                <a:cs typeface="Barlow"/>
                <a:sym typeface="Barlow"/>
              </a:rPr>
              <a:t>The process will continue until Information Gain is zero.</a:t>
            </a:r>
            <a:endParaRPr dirty="0">
              <a:latin typeface="Inter"/>
              <a:ea typeface="Barlow"/>
              <a:cs typeface="Barlow"/>
              <a:sym typeface="Barlow"/>
            </a:endParaRPr>
          </a:p>
          <a:p>
            <a:pPr indent="0">
              <a:lnSpc>
                <a:spcPct val="115000"/>
              </a:lnSpc>
              <a:spcBef>
                <a:spcPts val="1600"/>
              </a:spcBef>
              <a:spcAft>
                <a:spcPts val="1600"/>
              </a:spcAft>
              <a:buNone/>
            </a:pPr>
            <a:endParaRPr sz="2800" dirty="0">
              <a:latin typeface="Inter"/>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F29A1-16D1-3609-A568-43E36DE08A3D}"/>
              </a:ext>
            </a:extLst>
          </p:cNvPr>
          <p:cNvSpPr>
            <a:spLocks noGrp="1"/>
          </p:cNvSpPr>
          <p:nvPr>
            <p:ph type="title"/>
          </p:nvPr>
        </p:nvSpPr>
        <p:spPr/>
        <p:txBody>
          <a:bodyPr/>
          <a:lstStyle/>
          <a:p>
            <a:r>
              <a:rPr lang="en-US" dirty="0"/>
              <a:t>Index</a:t>
            </a:r>
          </a:p>
        </p:txBody>
      </p:sp>
      <p:sp>
        <p:nvSpPr>
          <p:cNvPr id="6" name="Content Placeholder 5">
            <a:extLst>
              <a:ext uri="{FF2B5EF4-FFF2-40B4-BE49-F238E27FC236}">
                <a16:creationId xmlns:a16="http://schemas.microsoft.com/office/drawing/2014/main" id="{D17DF5B6-77D7-752F-B2B7-5383C8168B0B}"/>
              </a:ext>
            </a:extLst>
          </p:cNvPr>
          <p:cNvSpPr>
            <a:spLocks noGrp="1"/>
          </p:cNvSpPr>
          <p:nvPr>
            <p:ph idx="1"/>
          </p:nvPr>
        </p:nvSpPr>
        <p:spPr/>
        <p:txBody>
          <a:bodyPr/>
          <a:lstStyle/>
          <a:p>
            <a:r>
              <a:rPr lang="en-US" dirty="0"/>
              <a:t>What is Machine Learning?</a:t>
            </a:r>
          </a:p>
          <a:p>
            <a:r>
              <a:rPr lang="en-US" dirty="0"/>
              <a:t>Why Machine Learning? </a:t>
            </a:r>
          </a:p>
          <a:p>
            <a:r>
              <a:rPr lang="en-US" dirty="0"/>
              <a:t>Application of ML.</a:t>
            </a:r>
          </a:p>
          <a:p>
            <a:r>
              <a:rPr lang="en-US" dirty="0"/>
              <a:t>Type of Machine Learning. </a:t>
            </a:r>
          </a:p>
          <a:p>
            <a:r>
              <a:rPr lang="en-US" dirty="0"/>
              <a:t>What is Supervised Learning? </a:t>
            </a:r>
          </a:p>
          <a:p>
            <a:r>
              <a:rPr lang="en-US" dirty="0"/>
              <a:t>What is Unsupervised Learning? </a:t>
            </a:r>
          </a:p>
          <a:p>
            <a:r>
              <a:rPr lang="en-US" dirty="0"/>
              <a:t>Work flow of Machine Learning?  </a:t>
            </a:r>
          </a:p>
          <a:p>
            <a:r>
              <a:rPr lang="en-US" dirty="0"/>
              <a:t>Machine Learning Algorithms.</a:t>
            </a:r>
          </a:p>
          <a:p>
            <a:r>
              <a:rPr lang="en-US" dirty="0"/>
              <a:t>Implementation.</a:t>
            </a:r>
          </a:p>
        </p:txBody>
      </p:sp>
      <p:sp>
        <p:nvSpPr>
          <p:cNvPr id="4" name="Slide Number Placeholder 3">
            <a:extLst>
              <a:ext uri="{FF2B5EF4-FFF2-40B4-BE49-F238E27FC236}">
                <a16:creationId xmlns:a16="http://schemas.microsoft.com/office/drawing/2014/main" id="{5F0E5A04-AD77-3FC5-3991-73FA99853E74}"/>
              </a:ext>
            </a:extLst>
          </p:cNvPr>
          <p:cNvSpPr>
            <a:spLocks noGrp="1"/>
          </p:cNvSpPr>
          <p:nvPr>
            <p:ph type="sldNum" sz="quarter" idx="12"/>
          </p:nvPr>
        </p:nvSpPr>
        <p:spPr/>
        <p:txBody>
          <a:bodyPr/>
          <a:lstStyle/>
          <a:p>
            <a:fld id="{A029A0F6-2DF9-4192-8F5C-F504453B3B85}" type="slidenum">
              <a:rPr lang="en-US" smtClean="0"/>
              <a:t>4</a:t>
            </a:fld>
            <a:endParaRPr lang="en-US"/>
          </a:p>
        </p:txBody>
      </p:sp>
    </p:spTree>
    <p:extLst>
      <p:ext uri="{BB962C8B-B14F-4D97-AF65-F5344CB8AC3E}">
        <p14:creationId xmlns:p14="http://schemas.microsoft.com/office/powerpoint/2010/main" val="3493264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Limitation of DT</a:t>
            </a:r>
            <a:endParaRPr dirty="0">
              <a:solidFill>
                <a:schemeClr val="tx1"/>
              </a:solidFill>
              <a:ea typeface="Barlow SemiBold"/>
              <a:cs typeface="Barlow SemiBold"/>
              <a:sym typeface="Barlow SemiBold"/>
            </a:endParaRPr>
          </a:p>
        </p:txBody>
      </p:sp>
      <p:sp>
        <p:nvSpPr>
          <p:cNvPr id="318" name="Google Shape;318;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lnSpc>
                <a:spcPct val="115000"/>
              </a:lnSpc>
              <a:buFont typeface="Wingdings" panose="05000000000000000000" pitchFamily="2" charset="2"/>
              <a:buChar char="§"/>
            </a:pPr>
            <a:r>
              <a:rPr lang="en" dirty="0">
                <a:latin typeface="Inter"/>
                <a:ea typeface="Barlow"/>
                <a:cs typeface="Barlow"/>
                <a:sym typeface="Barlow"/>
              </a:rPr>
              <a:t>Prone to OVERFITTING.</a:t>
            </a:r>
            <a:endParaRPr dirty="0">
              <a:latin typeface="Inter"/>
              <a:ea typeface="Barlow"/>
              <a:cs typeface="Barlow"/>
              <a:sym typeface="Barlow"/>
            </a:endParaRPr>
          </a:p>
          <a:p>
            <a:pPr>
              <a:lnSpc>
                <a:spcPct val="115000"/>
              </a:lnSpc>
              <a:buFont typeface="Wingdings" panose="05000000000000000000" pitchFamily="2" charset="2"/>
              <a:buChar char="§"/>
            </a:pPr>
            <a:r>
              <a:rPr lang="en" dirty="0">
                <a:latin typeface="Inter"/>
                <a:ea typeface="Barlow"/>
                <a:cs typeface="Barlow"/>
                <a:sym typeface="Barlow"/>
              </a:rPr>
              <a:t>High Variance.</a:t>
            </a:r>
            <a:endParaRPr dirty="0">
              <a:latin typeface="Inter"/>
              <a:ea typeface="Barlow"/>
              <a:cs typeface="Barlow"/>
              <a:sym typeface="Barlow"/>
            </a:endParaRPr>
          </a:p>
          <a:p>
            <a:pPr>
              <a:lnSpc>
                <a:spcPct val="115000"/>
              </a:lnSpc>
              <a:buFont typeface="Wingdings" panose="05000000000000000000" pitchFamily="2" charset="2"/>
              <a:buChar char="§"/>
            </a:pPr>
            <a:r>
              <a:rPr lang="en" dirty="0">
                <a:latin typeface="Inter"/>
                <a:ea typeface="Barlow"/>
                <a:cs typeface="Barlow"/>
                <a:sym typeface="Barlow"/>
              </a:rPr>
              <a:t>Unstable, if we add new data points it recalculate and reconstruct the Tree.</a:t>
            </a:r>
          </a:p>
          <a:p>
            <a:pPr>
              <a:lnSpc>
                <a:spcPct val="115000"/>
              </a:lnSpc>
              <a:buFont typeface="Wingdings" panose="05000000000000000000" pitchFamily="2" charset="2"/>
              <a:buChar char="§"/>
            </a:pPr>
            <a:r>
              <a:rPr lang="en" dirty="0">
                <a:latin typeface="Inter"/>
                <a:ea typeface="Barlow"/>
                <a:cs typeface="Barlow"/>
                <a:sym typeface="Barlow"/>
              </a:rPr>
              <a:t>Can not handle large dimension of data.</a:t>
            </a:r>
            <a:endParaRPr dirty="0">
              <a:latin typeface="Inter"/>
              <a:ea typeface="Barlow"/>
              <a:cs typeface="Barlow"/>
              <a:sym typeface="Barlo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Concept of Bias &amp; Variance</a:t>
            </a:r>
            <a:endParaRPr dirty="0">
              <a:solidFill>
                <a:schemeClr val="tx1"/>
              </a:solidFill>
              <a:ea typeface="Barlow SemiBold"/>
              <a:cs typeface="Barlow SemiBold"/>
              <a:sym typeface="Barlow SemiBold"/>
            </a:endParaRPr>
          </a:p>
        </p:txBody>
      </p:sp>
      <p:sp>
        <p:nvSpPr>
          <p:cNvPr id="324" name="Google Shape;324;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444498" indent="-342900">
              <a:buClr>
                <a:srgbClr val="0070C0"/>
              </a:buClr>
              <a:buSzPts val="2400"/>
              <a:buFont typeface="Wingdings" panose="05000000000000000000" pitchFamily="2" charset="2"/>
              <a:buChar char="§"/>
            </a:pPr>
            <a:r>
              <a:rPr lang="en" dirty="0">
                <a:latin typeface="Inter"/>
                <a:ea typeface="Barlow"/>
                <a:cs typeface="Barlow"/>
                <a:sym typeface="Barlow"/>
              </a:rPr>
              <a:t>Bias: Bias is how far are the predicted values from the actual values.</a:t>
            </a:r>
            <a:endParaRPr dirty="0">
              <a:latin typeface="Inter"/>
              <a:ea typeface="Barlow"/>
              <a:cs typeface="Barlow"/>
              <a:sym typeface="Barlow"/>
            </a:endParaRPr>
          </a:p>
          <a:p>
            <a:pPr marL="461431" indent="-342900">
              <a:lnSpc>
                <a:spcPct val="115000"/>
              </a:lnSpc>
              <a:spcBef>
                <a:spcPts val="1600"/>
              </a:spcBef>
              <a:buClr>
                <a:srgbClr val="0070C0"/>
              </a:buClr>
              <a:buSzPts val="2200"/>
              <a:buFont typeface="Wingdings" panose="05000000000000000000" pitchFamily="2" charset="2"/>
              <a:buChar char="§"/>
            </a:pPr>
            <a:r>
              <a:rPr lang="en" dirty="0">
                <a:latin typeface="Inter"/>
                <a:ea typeface="Barlow"/>
                <a:cs typeface="Barlow"/>
                <a:sym typeface="Barlow"/>
              </a:rPr>
              <a:t>Variance: Variance occurs when the model performs good on the train data but does not well on the test dataset.</a:t>
            </a:r>
            <a:endParaRPr dirty="0">
              <a:latin typeface="Inter"/>
              <a:ea typeface="Barlow"/>
              <a:cs typeface="Barlow"/>
              <a:sym typeface="Barlow"/>
            </a:endParaRPr>
          </a:p>
          <a:p>
            <a:pPr marL="0" indent="0">
              <a:lnSpc>
                <a:spcPct val="50000"/>
              </a:lnSpc>
              <a:spcBef>
                <a:spcPts val="1600"/>
              </a:spcBef>
              <a:spcAft>
                <a:spcPts val="1600"/>
              </a:spcAft>
              <a:buNone/>
            </a:pPr>
            <a:endParaRPr sz="2933" dirty="0">
              <a:latin typeface="Barlow"/>
              <a:ea typeface="Barlow"/>
              <a:cs typeface="Barlow"/>
              <a:sym typeface="Barl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ct val="32781"/>
            </a:pPr>
            <a:r>
              <a:rPr lang="en" dirty="0">
                <a:solidFill>
                  <a:schemeClr val="tx1"/>
                </a:solidFill>
                <a:ea typeface="Barlow SemiBold"/>
                <a:cs typeface="Barlow SemiBold"/>
                <a:sym typeface="Barlow SemiBold"/>
              </a:rPr>
              <a:t>Bias &amp; Variance Diagram</a:t>
            </a:r>
            <a:endParaRPr dirty="0">
              <a:solidFill>
                <a:schemeClr val="tx1"/>
              </a:solidFill>
            </a:endParaRPr>
          </a:p>
        </p:txBody>
      </p:sp>
      <p:pic>
        <p:nvPicPr>
          <p:cNvPr id="330" name="Google Shape;330;p61"/>
          <p:cNvPicPr preferRelativeResize="0"/>
          <p:nvPr/>
        </p:nvPicPr>
        <p:blipFill>
          <a:blip r:embed="rId3">
            <a:alphaModFix/>
          </a:blip>
          <a:stretch>
            <a:fillRect/>
          </a:stretch>
        </p:blipFill>
        <p:spPr>
          <a:xfrm>
            <a:off x="711201" y="1458568"/>
            <a:ext cx="6116439" cy="50946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Overfitting and Underfitting</a:t>
            </a:r>
            <a:endParaRPr dirty="0">
              <a:solidFill>
                <a:schemeClr val="tx1"/>
              </a:solidFill>
              <a:ea typeface="Barlow SemiBold"/>
              <a:cs typeface="Barlow SemiBold"/>
              <a:sym typeface="Barlow SemiBold"/>
            </a:endParaRPr>
          </a:p>
        </p:txBody>
      </p:sp>
      <p:pic>
        <p:nvPicPr>
          <p:cNvPr id="336" name="Google Shape;336;p62"/>
          <p:cNvPicPr preferRelativeResize="0"/>
          <p:nvPr/>
        </p:nvPicPr>
        <p:blipFill>
          <a:blip r:embed="rId3">
            <a:alphaModFix/>
          </a:blip>
          <a:stretch>
            <a:fillRect/>
          </a:stretch>
        </p:blipFill>
        <p:spPr>
          <a:xfrm>
            <a:off x="203200" y="1756200"/>
            <a:ext cx="10298333" cy="40076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Bias-Variance Trade-off</a:t>
            </a:r>
            <a:endParaRPr dirty="0">
              <a:solidFill>
                <a:schemeClr val="tx1"/>
              </a:solidFill>
              <a:ea typeface="Barlow SemiBold"/>
              <a:cs typeface="Barlow SemiBold"/>
              <a:sym typeface="Barlow SemiBold"/>
            </a:endParaRPr>
          </a:p>
        </p:txBody>
      </p:sp>
      <p:pic>
        <p:nvPicPr>
          <p:cNvPr id="342" name="Google Shape;342;p63"/>
          <p:cNvPicPr preferRelativeResize="0"/>
          <p:nvPr/>
        </p:nvPicPr>
        <p:blipFill>
          <a:blip r:embed="rId3">
            <a:alphaModFix/>
          </a:blip>
          <a:stretch>
            <a:fillRect/>
          </a:stretch>
        </p:blipFill>
        <p:spPr>
          <a:xfrm>
            <a:off x="672433" y="1585568"/>
            <a:ext cx="7808699" cy="49042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6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solidFill>
                  <a:schemeClr val="tx1"/>
                </a:solidFill>
                <a:ea typeface="Barlow SemiBold"/>
                <a:cs typeface="Barlow SemiBold"/>
                <a:sym typeface="Barlow SemiBold"/>
              </a:rPr>
              <a:t>Avoid Overfitting in DT</a:t>
            </a:r>
            <a:r>
              <a:rPr lang="en" dirty="0">
                <a:solidFill>
                  <a:schemeClr val="tx1"/>
                </a:solidFill>
              </a:rPr>
              <a:t> </a:t>
            </a:r>
            <a:endParaRPr dirty="0">
              <a:solidFill>
                <a:schemeClr val="tx1"/>
              </a:solidFill>
            </a:endParaRPr>
          </a:p>
        </p:txBody>
      </p:sp>
      <p:sp>
        <p:nvSpPr>
          <p:cNvPr id="348" name="Google Shape;348;p64"/>
          <p:cNvSpPr txBox="1">
            <a:spLocks noGrp="1"/>
          </p:cNvSpPr>
          <p:nvPr>
            <p:ph type="body" idx="1"/>
          </p:nvPr>
        </p:nvSpPr>
        <p:spPr>
          <a:xfrm>
            <a:off x="415600" y="1739833"/>
            <a:ext cx="11360800" cy="4555200"/>
          </a:xfrm>
          <a:prstGeom prst="rect">
            <a:avLst/>
          </a:prstGeom>
        </p:spPr>
        <p:txBody>
          <a:bodyPr spcFirstLastPara="1" vert="horz" wrap="square" lIns="121900" tIns="121900" rIns="121900" bIns="121900" rtlCol="0" anchor="t" anchorCtr="0">
            <a:normAutofit/>
          </a:bodyPr>
          <a:lstStyle/>
          <a:p>
            <a:pPr indent="-507987">
              <a:lnSpc>
                <a:spcPct val="115000"/>
              </a:lnSpc>
              <a:buSzPts val="2400"/>
              <a:buFont typeface="Wingdings" panose="05000000000000000000" pitchFamily="2" charset="2"/>
              <a:buChar char="§"/>
            </a:pPr>
            <a:r>
              <a:rPr lang="en" dirty="0">
                <a:latin typeface="Inter"/>
                <a:ea typeface="Barlow"/>
                <a:cs typeface="Barlow"/>
                <a:sym typeface="Barlow"/>
              </a:rPr>
              <a:t>Used Pruning Technique to avoid OVERFITTING. (Pruning means cutting down some leaf node)</a:t>
            </a:r>
          </a:p>
          <a:p>
            <a:pPr indent="-507987">
              <a:lnSpc>
                <a:spcPct val="115000"/>
              </a:lnSpc>
              <a:buSzPts val="2400"/>
              <a:buFont typeface="Wingdings" panose="05000000000000000000" pitchFamily="2" charset="2"/>
              <a:buChar char="§"/>
            </a:pPr>
            <a:r>
              <a:rPr lang="en" dirty="0">
                <a:latin typeface="Inter"/>
                <a:ea typeface="Barlow"/>
                <a:cs typeface="Barlow"/>
                <a:sym typeface="Barlow"/>
              </a:rPr>
              <a:t>Post Pruning (after model training)</a:t>
            </a:r>
            <a:endParaRPr dirty="0">
              <a:latin typeface="Inter"/>
              <a:ea typeface="Barlow"/>
              <a:cs typeface="Barlow"/>
              <a:sym typeface="Barlow"/>
            </a:endParaRPr>
          </a:p>
          <a:p>
            <a:pPr indent="-507987">
              <a:lnSpc>
                <a:spcPct val="115000"/>
              </a:lnSpc>
              <a:buSzPts val="2400"/>
              <a:buFont typeface="Wingdings" panose="05000000000000000000" pitchFamily="2" charset="2"/>
              <a:buChar char="§"/>
            </a:pPr>
            <a:r>
              <a:rPr lang="en" dirty="0">
                <a:latin typeface="Inter"/>
                <a:ea typeface="Barlow"/>
                <a:cs typeface="Barlow"/>
                <a:sym typeface="Barlow"/>
              </a:rPr>
              <a:t>Pre Pruning (before model training) used as a hyperparameter technique.</a:t>
            </a:r>
            <a:endParaRPr dirty="0">
              <a:latin typeface="Inter"/>
              <a:ea typeface="Barlow"/>
              <a:cs typeface="Barlow"/>
              <a:sym typeface="Barlow"/>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Random Forest</a:t>
            </a:r>
            <a:endParaRPr dirty="0">
              <a:solidFill>
                <a:schemeClr val="tx1"/>
              </a:solidFill>
              <a:ea typeface="Barlow SemiBold"/>
              <a:cs typeface="Barlow SemiBold"/>
              <a:sym typeface="Barlow SemiBold"/>
            </a:endParaRPr>
          </a:p>
        </p:txBody>
      </p:sp>
      <p:sp>
        <p:nvSpPr>
          <p:cNvPr id="354" name="Google Shape;354;p65"/>
          <p:cNvSpPr txBox="1">
            <a:spLocks noGrp="1"/>
          </p:cNvSpPr>
          <p:nvPr>
            <p:ph type="body" idx="1"/>
          </p:nvPr>
        </p:nvSpPr>
        <p:spPr>
          <a:xfrm>
            <a:off x="415600" y="1861500"/>
            <a:ext cx="11360800" cy="4555200"/>
          </a:xfrm>
          <a:prstGeom prst="rect">
            <a:avLst/>
          </a:prstGeom>
        </p:spPr>
        <p:txBody>
          <a:bodyPr spcFirstLastPara="1" vert="horz" wrap="square" lIns="121900" tIns="121900" rIns="121900" bIns="121900" rtlCol="0" anchor="t" anchorCtr="0">
            <a:normAutofit/>
          </a:bodyPr>
          <a:lstStyle/>
          <a:p>
            <a:pPr marL="575731" indent="-457200">
              <a:buSzPts val="2200"/>
              <a:buFont typeface="Wingdings" panose="05000000000000000000" pitchFamily="2" charset="2"/>
              <a:buChar char="§"/>
            </a:pPr>
            <a:r>
              <a:rPr lang="en" sz="2800" dirty="0">
                <a:latin typeface="Inter"/>
                <a:ea typeface="Barlow"/>
                <a:cs typeface="Barlow"/>
                <a:sym typeface="Barlow"/>
              </a:rPr>
              <a:t>Random Forest is an ensemble technique.</a:t>
            </a:r>
            <a:endParaRPr sz="2800" dirty="0">
              <a:latin typeface="Inter"/>
              <a:ea typeface="Barlow"/>
              <a:cs typeface="Barlow"/>
              <a:sym typeface="Barlow"/>
            </a:endParaRPr>
          </a:p>
          <a:p>
            <a:pPr marL="575731" indent="-457200">
              <a:buSzPts val="2200"/>
              <a:buFont typeface="Wingdings" panose="05000000000000000000" pitchFamily="2" charset="2"/>
              <a:buChar char="§"/>
            </a:pPr>
            <a:r>
              <a:rPr lang="en" sz="2800" dirty="0">
                <a:latin typeface="Inter"/>
                <a:ea typeface="Barlow"/>
                <a:cs typeface="Barlow"/>
                <a:sym typeface="Barlow"/>
              </a:rPr>
              <a:t>Use bootstrap aggregation technique commonly known  as Bagging.</a:t>
            </a:r>
            <a:endParaRPr sz="2800" dirty="0">
              <a:latin typeface="Inter"/>
              <a:ea typeface="Barlow"/>
              <a:cs typeface="Barlow"/>
              <a:sym typeface="Barlow"/>
            </a:endParaRPr>
          </a:p>
          <a:p>
            <a:pPr marL="575731" indent="-457200">
              <a:spcBef>
                <a:spcPts val="1600"/>
              </a:spcBef>
              <a:buSzPts val="2200"/>
              <a:buFont typeface="Wingdings" panose="05000000000000000000" pitchFamily="2" charset="2"/>
              <a:buChar char="§"/>
            </a:pPr>
            <a:r>
              <a:rPr lang="en" sz="2800" dirty="0">
                <a:latin typeface="Inter"/>
                <a:ea typeface="Barlow"/>
                <a:cs typeface="Barlow"/>
                <a:sym typeface="Barlow"/>
              </a:rPr>
              <a:t>Combine multiple decision trees in order to get more accurate final output.</a:t>
            </a:r>
            <a:endParaRPr sz="2800" dirty="0">
              <a:latin typeface="Inter"/>
              <a:ea typeface="Barlow"/>
              <a:cs typeface="Barlow"/>
              <a:sym typeface="Barlow"/>
            </a:endParaRPr>
          </a:p>
          <a:p>
            <a:pPr marL="575731" indent="-457200">
              <a:spcBef>
                <a:spcPts val="1600"/>
              </a:spcBef>
              <a:buSzPts val="2200"/>
              <a:buFont typeface="Wingdings" panose="05000000000000000000" pitchFamily="2" charset="2"/>
              <a:buChar char="§"/>
            </a:pPr>
            <a:r>
              <a:rPr lang="en" sz="2800" dirty="0">
                <a:latin typeface="Inter"/>
                <a:ea typeface="Barlow"/>
                <a:cs typeface="Barlow"/>
                <a:sym typeface="Barlow"/>
              </a:rPr>
              <a:t>Stable predictions rather than relying on individual Decision Tree. </a:t>
            </a:r>
            <a:endParaRPr sz="2800" dirty="0">
              <a:latin typeface="Inter"/>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Ensemble Technique</a:t>
            </a:r>
            <a:endParaRPr dirty="0">
              <a:solidFill>
                <a:schemeClr val="tx1"/>
              </a:solidFill>
              <a:ea typeface="Barlow SemiBold"/>
              <a:cs typeface="Barlow SemiBold"/>
              <a:sym typeface="Barlow SemiBold"/>
            </a:endParaRPr>
          </a:p>
        </p:txBody>
      </p:sp>
      <p:pic>
        <p:nvPicPr>
          <p:cNvPr id="360" name="Google Shape;360;p66"/>
          <p:cNvPicPr preferRelativeResize="0"/>
          <p:nvPr/>
        </p:nvPicPr>
        <p:blipFill>
          <a:blip r:embed="rId3">
            <a:alphaModFix/>
          </a:blip>
          <a:stretch>
            <a:fillRect/>
          </a:stretch>
        </p:blipFill>
        <p:spPr>
          <a:xfrm>
            <a:off x="304800" y="1864967"/>
            <a:ext cx="10160000" cy="3898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Random Forest Diagram</a:t>
            </a:r>
            <a:endParaRPr dirty="0">
              <a:solidFill>
                <a:schemeClr val="tx1"/>
              </a:solidFill>
              <a:ea typeface="Barlow SemiBold"/>
              <a:cs typeface="Barlow SemiBold"/>
              <a:sym typeface="Barlow SemiBold"/>
            </a:endParaRPr>
          </a:p>
        </p:txBody>
      </p:sp>
      <p:pic>
        <p:nvPicPr>
          <p:cNvPr id="366" name="Google Shape;366;p67"/>
          <p:cNvPicPr preferRelativeResize="0"/>
          <p:nvPr/>
        </p:nvPicPr>
        <p:blipFill>
          <a:blip r:embed="rId3">
            <a:alphaModFix/>
          </a:blip>
          <a:stretch>
            <a:fillRect/>
          </a:stretch>
        </p:blipFill>
        <p:spPr>
          <a:xfrm>
            <a:off x="203201" y="1447968"/>
            <a:ext cx="9541265" cy="52068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SzPts val="990"/>
            </a:pPr>
            <a:r>
              <a:rPr lang="en" dirty="0">
                <a:solidFill>
                  <a:schemeClr val="tx1"/>
                </a:solidFill>
                <a:ea typeface="Barlow SemiBold"/>
                <a:cs typeface="Barlow SemiBold"/>
                <a:sym typeface="Barlow SemiBold"/>
              </a:rPr>
              <a:t>Advantages of RF</a:t>
            </a:r>
            <a:endParaRPr dirty="0">
              <a:solidFill>
                <a:schemeClr val="tx1"/>
              </a:solidFill>
              <a:ea typeface="Barlow SemiBold"/>
              <a:cs typeface="Barlow SemiBold"/>
              <a:sym typeface="Barlow SemiBold"/>
            </a:endParaRPr>
          </a:p>
        </p:txBody>
      </p:sp>
      <p:sp>
        <p:nvSpPr>
          <p:cNvPr id="372" name="Google Shape;372;p6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indent="-507987">
              <a:buClr>
                <a:srgbClr val="0070C0"/>
              </a:buClr>
              <a:buSzPts val="2400"/>
              <a:buFont typeface="Wingdings" panose="05000000000000000000" pitchFamily="2" charset="2"/>
              <a:buChar char="§"/>
            </a:pPr>
            <a:r>
              <a:rPr lang="en" dirty="0">
                <a:latin typeface="Inter"/>
                <a:ea typeface="Barlow"/>
                <a:cs typeface="Barlow"/>
                <a:sym typeface="Barlow"/>
              </a:rPr>
              <a:t>RF models are robust to overfitting.</a:t>
            </a:r>
            <a:endParaRPr dirty="0">
              <a:latin typeface="Inter"/>
              <a:ea typeface="Barlow"/>
              <a:cs typeface="Barlow"/>
              <a:sym typeface="Barlow"/>
            </a:endParaRPr>
          </a:p>
          <a:p>
            <a:pPr indent="-507987">
              <a:buClr>
                <a:srgbClr val="0070C0"/>
              </a:buClr>
              <a:buSzPts val="2400"/>
              <a:buFont typeface="Wingdings" panose="05000000000000000000" pitchFamily="2" charset="2"/>
              <a:buChar char="§"/>
            </a:pPr>
            <a:r>
              <a:rPr lang="en" dirty="0">
                <a:latin typeface="Inter"/>
                <a:ea typeface="Barlow"/>
                <a:cs typeface="Barlow"/>
                <a:sym typeface="Barlow"/>
              </a:rPr>
              <a:t>RF models are robust to noise in training dataset.</a:t>
            </a:r>
            <a:endParaRPr dirty="0">
              <a:latin typeface="Inter"/>
              <a:ea typeface="Barlow"/>
              <a:cs typeface="Barlow"/>
              <a:sym typeface="Barlow"/>
            </a:endParaRPr>
          </a:p>
          <a:p>
            <a:pPr indent="-507987">
              <a:buClr>
                <a:srgbClr val="0070C0"/>
              </a:buClr>
              <a:buSzPts val="2400"/>
              <a:buFont typeface="Wingdings" panose="05000000000000000000" pitchFamily="2" charset="2"/>
              <a:buChar char="§"/>
            </a:pPr>
            <a:r>
              <a:rPr lang="en" dirty="0">
                <a:latin typeface="Inter"/>
                <a:ea typeface="Barlow"/>
                <a:cs typeface="Barlow"/>
                <a:sym typeface="Barlow"/>
              </a:rPr>
              <a:t>RF method is very fast and effective in working with huge dataset.</a:t>
            </a:r>
            <a:endParaRPr dirty="0">
              <a:latin typeface="Inter"/>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E5C1-EB8D-2517-CBC4-C3A671AC5333}"/>
              </a:ext>
            </a:extLst>
          </p:cNvPr>
          <p:cNvSpPr>
            <a:spLocks noGrp="1"/>
          </p:cNvSpPr>
          <p:nvPr>
            <p:ph type="title"/>
          </p:nvPr>
        </p:nvSpPr>
        <p:spPr/>
        <p:txBody>
          <a:bodyPr/>
          <a:lstStyle/>
          <a:p>
            <a:r>
              <a:rPr lang="en-US" dirty="0"/>
              <a:t>ML vs DL vs AI</a:t>
            </a:r>
          </a:p>
        </p:txBody>
      </p:sp>
      <p:sp>
        <p:nvSpPr>
          <p:cNvPr id="4" name="Slide Number Placeholder 3">
            <a:extLst>
              <a:ext uri="{FF2B5EF4-FFF2-40B4-BE49-F238E27FC236}">
                <a16:creationId xmlns:a16="http://schemas.microsoft.com/office/drawing/2014/main" id="{0AF78B33-A1D6-707D-F728-BF2580277DDC}"/>
              </a:ext>
            </a:extLst>
          </p:cNvPr>
          <p:cNvSpPr>
            <a:spLocks noGrp="1"/>
          </p:cNvSpPr>
          <p:nvPr>
            <p:ph type="sldNum" sz="quarter" idx="12"/>
          </p:nvPr>
        </p:nvSpPr>
        <p:spPr/>
        <p:txBody>
          <a:bodyPr/>
          <a:lstStyle/>
          <a:p>
            <a:fld id="{A029A0F6-2DF9-4192-8F5C-F504453B3B85}" type="slidenum">
              <a:rPr lang="en-US" smtClean="0"/>
              <a:t>5</a:t>
            </a:fld>
            <a:endParaRPr lang="en-US"/>
          </a:p>
        </p:txBody>
      </p:sp>
      <p:pic>
        <p:nvPicPr>
          <p:cNvPr id="6" name="Picture 5">
            <a:extLst>
              <a:ext uri="{FF2B5EF4-FFF2-40B4-BE49-F238E27FC236}">
                <a16:creationId xmlns:a16="http://schemas.microsoft.com/office/drawing/2014/main" id="{DE2F832E-F837-48A0-8EDF-D8A44696278E}"/>
              </a:ext>
            </a:extLst>
          </p:cNvPr>
          <p:cNvPicPr>
            <a:picLocks noChangeAspect="1"/>
          </p:cNvPicPr>
          <p:nvPr/>
        </p:nvPicPr>
        <p:blipFill>
          <a:blip r:embed="rId2"/>
          <a:stretch>
            <a:fillRect/>
          </a:stretch>
        </p:blipFill>
        <p:spPr>
          <a:xfrm>
            <a:off x="2541414" y="2093976"/>
            <a:ext cx="5331570" cy="3811711"/>
          </a:xfrm>
          <a:prstGeom prst="rect">
            <a:avLst/>
          </a:prstGeom>
        </p:spPr>
      </p:pic>
    </p:spTree>
    <p:extLst>
      <p:ext uri="{BB962C8B-B14F-4D97-AF65-F5344CB8AC3E}">
        <p14:creationId xmlns:p14="http://schemas.microsoft.com/office/powerpoint/2010/main" val="431109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384B-BD4C-5D6F-051E-0A916C2DFA85}"/>
              </a:ext>
            </a:extLst>
          </p:cNvPr>
          <p:cNvSpPr>
            <a:spLocks noGrp="1"/>
          </p:cNvSpPr>
          <p:nvPr>
            <p:ph type="title"/>
          </p:nvPr>
        </p:nvSpPr>
        <p:spPr/>
        <p:txBody>
          <a:bodyPr/>
          <a:lstStyle/>
          <a:p>
            <a:r>
              <a:rPr lang="en-US" dirty="0"/>
              <a:t>Naïve Bayes</a:t>
            </a:r>
          </a:p>
        </p:txBody>
      </p:sp>
      <p:sp>
        <p:nvSpPr>
          <p:cNvPr id="3" name="Text Placeholder 2">
            <a:extLst>
              <a:ext uri="{FF2B5EF4-FFF2-40B4-BE49-F238E27FC236}">
                <a16:creationId xmlns:a16="http://schemas.microsoft.com/office/drawing/2014/main" id="{BBFD9762-78D5-CE17-2EA3-1FC808D6AFB6}"/>
              </a:ext>
            </a:extLst>
          </p:cNvPr>
          <p:cNvSpPr>
            <a:spLocks noGrp="1"/>
          </p:cNvSpPr>
          <p:nvPr>
            <p:ph type="body" idx="1"/>
          </p:nvPr>
        </p:nvSpPr>
        <p:spPr/>
        <p:txBody>
          <a:bodyPr/>
          <a:lstStyle/>
          <a:p>
            <a:pPr>
              <a:buFont typeface="Wingdings" panose="05000000000000000000" pitchFamily="2" charset="2"/>
              <a:buChar char="§"/>
            </a:pPr>
            <a:r>
              <a:rPr lang="en-US" dirty="0">
                <a:latin typeface="Inter"/>
              </a:rPr>
              <a:t>The Naïve Bayes classifier is a simple probabilistic machine learning algorithm based on Bayes' theorem with the "naïve" assumption of independence between features. It's widely used for classification tasks, particularly in text classification and spam filtering.</a:t>
            </a:r>
          </a:p>
          <a:p>
            <a:endParaRPr lang="en-US" dirty="0"/>
          </a:p>
        </p:txBody>
      </p:sp>
      <p:pic>
        <p:nvPicPr>
          <p:cNvPr id="4" name="Picture 2" descr="Naive Bayes Theorem in Machine Learning">
            <a:extLst>
              <a:ext uri="{FF2B5EF4-FFF2-40B4-BE49-F238E27FC236}">
                <a16:creationId xmlns:a16="http://schemas.microsoft.com/office/drawing/2014/main" id="{FC3E2AFD-D561-128D-7B92-98CDD4733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111" y="2833074"/>
            <a:ext cx="7138806"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198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20DD-C36D-8FA6-2460-2D963AC2659E}"/>
              </a:ext>
            </a:extLst>
          </p:cNvPr>
          <p:cNvSpPr>
            <a:spLocks noGrp="1"/>
          </p:cNvSpPr>
          <p:nvPr>
            <p:ph type="title"/>
          </p:nvPr>
        </p:nvSpPr>
        <p:spPr/>
        <p:txBody>
          <a:bodyPr/>
          <a:lstStyle/>
          <a:p>
            <a:r>
              <a:rPr lang="en-US" dirty="0"/>
              <a:t>Naïve Bayes</a:t>
            </a:r>
          </a:p>
        </p:txBody>
      </p:sp>
      <p:sp>
        <p:nvSpPr>
          <p:cNvPr id="3" name="Text Placeholder 2">
            <a:extLst>
              <a:ext uri="{FF2B5EF4-FFF2-40B4-BE49-F238E27FC236}">
                <a16:creationId xmlns:a16="http://schemas.microsoft.com/office/drawing/2014/main" id="{1126A3E1-9120-E968-9FBE-98C16B551A6D}"/>
              </a:ext>
            </a:extLst>
          </p:cNvPr>
          <p:cNvSpPr>
            <a:spLocks noGrp="1"/>
          </p:cNvSpPr>
          <p:nvPr>
            <p:ph type="body" idx="1"/>
          </p:nvPr>
        </p:nvSpPr>
        <p:spPr/>
        <p:txBody>
          <a:bodyPr>
            <a:normAutofit lnSpcReduction="10000"/>
          </a:bodyPr>
          <a:lstStyle/>
          <a:p>
            <a:pPr marL="152396" indent="0" algn="l">
              <a:buNone/>
            </a:pPr>
            <a:r>
              <a:rPr lang="en-US" b="1" i="0" dirty="0">
                <a:solidFill>
                  <a:srgbClr val="4D5156"/>
                </a:solidFill>
                <a:effectLst/>
                <a:highlight>
                  <a:srgbClr val="FFFFFF"/>
                </a:highlight>
                <a:latin typeface="Inter"/>
              </a:rPr>
              <a:t>Pros:</a:t>
            </a:r>
            <a:endParaRPr lang="en-US" b="0" i="0" dirty="0">
              <a:solidFill>
                <a:srgbClr val="4D5156"/>
              </a:solidFill>
              <a:effectLst/>
              <a:highlight>
                <a:srgbClr val="FFFFFF"/>
              </a:highlight>
              <a:latin typeface="Inter"/>
            </a:endParaRPr>
          </a:p>
          <a:p>
            <a:pPr algn="l">
              <a:buFont typeface="Arial" panose="020B0604020202020204" pitchFamily="34" charset="0"/>
              <a:buChar char="•"/>
            </a:pPr>
            <a:r>
              <a:rPr lang="en-US" b="1" i="0" dirty="0">
                <a:solidFill>
                  <a:srgbClr val="4D5156"/>
                </a:solidFill>
                <a:effectLst/>
                <a:highlight>
                  <a:srgbClr val="FFFFFF"/>
                </a:highlight>
                <a:latin typeface="Inter"/>
              </a:rPr>
              <a:t>Simplicity and Efficiency:</a:t>
            </a:r>
            <a:r>
              <a:rPr lang="en-US" b="0" i="0" dirty="0">
                <a:solidFill>
                  <a:srgbClr val="4D5156"/>
                </a:solidFill>
                <a:effectLst/>
                <a:highlight>
                  <a:srgbClr val="FFFFFF"/>
                </a:highlight>
                <a:latin typeface="Inter"/>
              </a:rPr>
              <a:t> Naive Bayes is a relatively simple algorithm to understand and implement. It also works well with high-dimensional data (data with many features) and requires less training data compared to some other algorithms.</a:t>
            </a:r>
          </a:p>
          <a:p>
            <a:pPr algn="l">
              <a:buFont typeface="Arial" panose="020B0604020202020204" pitchFamily="34" charset="0"/>
              <a:buChar char="•"/>
            </a:pPr>
            <a:r>
              <a:rPr lang="en-US" b="1" i="0" dirty="0">
                <a:solidFill>
                  <a:srgbClr val="4D5156"/>
                </a:solidFill>
                <a:effectLst/>
                <a:highlight>
                  <a:srgbClr val="FFFFFF"/>
                </a:highlight>
                <a:latin typeface="Inter"/>
              </a:rPr>
              <a:t>Effectiveness:</a:t>
            </a:r>
            <a:r>
              <a:rPr lang="en-US" b="0" i="0" dirty="0">
                <a:solidFill>
                  <a:srgbClr val="4D5156"/>
                </a:solidFill>
                <a:effectLst/>
                <a:highlight>
                  <a:srgbClr val="FFFFFF"/>
                </a:highlight>
                <a:latin typeface="Inter"/>
              </a:rPr>
              <a:t> Despite its simplicity, Naive Bayes can achieve surprisingly good performance on many classification tasks.</a:t>
            </a:r>
          </a:p>
          <a:p>
            <a:pPr marL="152396" indent="0" algn="l">
              <a:buNone/>
            </a:pPr>
            <a:r>
              <a:rPr lang="en-US" b="1" i="0" dirty="0">
                <a:solidFill>
                  <a:srgbClr val="4D5156"/>
                </a:solidFill>
                <a:effectLst/>
                <a:highlight>
                  <a:srgbClr val="FFFFFF"/>
                </a:highlight>
                <a:latin typeface="Inter"/>
              </a:rPr>
              <a:t>Cons:</a:t>
            </a:r>
            <a:endParaRPr lang="en-US" b="0" i="0" dirty="0">
              <a:solidFill>
                <a:srgbClr val="4D5156"/>
              </a:solidFill>
              <a:effectLst/>
              <a:highlight>
                <a:srgbClr val="FFFFFF"/>
              </a:highlight>
              <a:latin typeface="Inter"/>
            </a:endParaRPr>
          </a:p>
          <a:p>
            <a:pPr algn="l">
              <a:buFont typeface="Arial" panose="020B0604020202020204" pitchFamily="34" charset="0"/>
              <a:buChar char="•"/>
            </a:pPr>
            <a:r>
              <a:rPr lang="en-US" b="1" i="0" dirty="0">
                <a:solidFill>
                  <a:srgbClr val="4D5156"/>
                </a:solidFill>
                <a:effectLst/>
                <a:highlight>
                  <a:srgbClr val="FFFFFF"/>
                </a:highlight>
                <a:latin typeface="Inter"/>
              </a:rPr>
              <a:t>Naïve Independence Assumption:</a:t>
            </a:r>
            <a:r>
              <a:rPr lang="en-US" b="0" i="0" dirty="0">
                <a:solidFill>
                  <a:srgbClr val="4D5156"/>
                </a:solidFill>
                <a:effectLst/>
                <a:highlight>
                  <a:srgbClr val="FFFFFF"/>
                </a:highlight>
                <a:latin typeface="Inter"/>
              </a:rPr>
              <a:t> The assumption of independence between features can lead to inaccurate predictions in some cases.</a:t>
            </a:r>
          </a:p>
          <a:p>
            <a:pPr algn="l">
              <a:buFont typeface="Arial" panose="020B0604020202020204" pitchFamily="34" charset="0"/>
              <a:buChar char="•"/>
            </a:pPr>
            <a:r>
              <a:rPr lang="en-US" b="1" i="0" dirty="0">
                <a:solidFill>
                  <a:srgbClr val="4D5156"/>
                </a:solidFill>
                <a:effectLst/>
                <a:highlight>
                  <a:srgbClr val="FFFFFF"/>
                </a:highlight>
                <a:latin typeface="Inter"/>
              </a:rPr>
              <a:t>Sensitivity to Feature Scaling:</a:t>
            </a:r>
            <a:r>
              <a:rPr lang="en-US" b="0" i="0" dirty="0">
                <a:solidFill>
                  <a:srgbClr val="4D5156"/>
                </a:solidFill>
                <a:effectLst/>
                <a:highlight>
                  <a:srgbClr val="FFFFFF"/>
                </a:highlight>
                <a:latin typeface="Inter"/>
              </a:rPr>
              <a:t> Naive Bayes can be sensitive to the scale of features. If features have vastly different scales, it can lead to the dominance of features with larger scales during probability calculations.</a:t>
            </a:r>
          </a:p>
          <a:p>
            <a:pPr marL="152396" indent="0" algn="l">
              <a:buNone/>
            </a:pPr>
            <a:r>
              <a:rPr lang="en-US" b="1" i="0" dirty="0">
                <a:solidFill>
                  <a:srgbClr val="4D5156"/>
                </a:solidFill>
                <a:effectLst/>
                <a:highlight>
                  <a:srgbClr val="FFFFFF"/>
                </a:highlight>
                <a:latin typeface="Inter"/>
              </a:rPr>
              <a:t>Applications:</a:t>
            </a:r>
          </a:p>
          <a:p>
            <a:pPr algn="l">
              <a:buFont typeface="Arial" panose="020B0604020202020204" pitchFamily="34" charset="0"/>
              <a:buChar char="•"/>
            </a:pPr>
            <a:r>
              <a:rPr lang="en-US" b="1" i="0" dirty="0">
                <a:solidFill>
                  <a:srgbClr val="4D5156"/>
                </a:solidFill>
                <a:effectLst/>
                <a:highlight>
                  <a:srgbClr val="FFFFFF"/>
                </a:highlight>
                <a:latin typeface="Inter"/>
              </a:rPr>
              <a:t>Text classification:</a:t>
            </a:r>
            <a:r>
              <a:rPr lang="en-US" b="0" i="0" dirty="0">
                <a:solidFill>
                  <a:srgbClr val="4D5156"/>
                </a:solidFill>
                <a:effectLst/>
                <a:highlight>
                  <a:srgbClr val="FFFFFF"/>
                </a:highlight>
                <a:latin typeface="Inter"/>
              </a:rPr>
              <a:t> spam filtering, sentiment analysis, topic classification</a:t>
            </a:r>
          </a:p>
          <a:p>
            <a:pPr algn="l">
              <a:buFont typeface="Arial" panose="020B0604020202020204" pitchFamily="34" charset="0"/>
              <a:buChar char="•"/>
            </a:pPr>
            <a:r>
              <a:rPr lang="en-US" b="1" i="0" dirty="0">
                <a:solidFill>
                  <a:srgbClr val="4D5156"/>
                </a:solidFill>
                <a:effectLst/>
                <a:highlight>
                  <a:srgbClr val="FFFFFF"/>
                </a:highlight>
                <a:latin typeface="Inter"/>
              </a:rPr>
              <a:t>Document classification:</a:t>
            </a:r>
            <a:r>
              <a:rPr lang="en-US" b="0" i="0" dirty="0">
                <a:solidFill>
                  <a:srgbClr val="4D5156"/>
                </a:solidFill>
                <a:effectLst/>
                <a:highlight>
                  <a:srgbClr val="FFFFFF"/>
                </a:highlight>
                <a:latin typeface="Inter"/>
              </a:rPr>
              <a:t> categorizing news articles, emails</a:t>
            </a:r>
          </a:p>
          <a:p>
            <a:pPr algn="l">
              <a:buFont typeface="Arial" panose="020B0604020202020204" pitchFamily="34" charset="0"/>
              <a:buChar char="•"/>
            </a:pPr>
            <a:r>
              <a:rPr lang="en-US" b="1" i="0" dirty="0">
                <a:solidFill>
                  <a:srgbClr val="4D5156"/>
                </a:solidFill>
                <a:effectLst/>
                <a:highlight>
                  <a:srgbClr val="FFFFFF"/>
                </a:highlight>
                <a:latin typeface="Inter"/>
              </a:rPr>
              <a:t>Recommendation systems:</a:t>
            </a:r>
            <a:r>
              <a:rPr lang="en-US" b="0" i="0" dirty="0">
                <a:solidFill>
                  <a:srgbClr val="4D5156"/>
                </a:solidFill>
                <a:effectLst/>
                <a:highlight>
                  <a:srgbClr val="FFFFFF"/>
                </a:highlight>
                <a:latin typeface="Inter"/>
              </a:rPr>
              <a:t> product recommendations</a:t>
            </a:r>
          </a:p>
          <a:p>
            <a:pPr marL="152396" indent="0">
              <a:buNone/>
            </a:pPr>
            <a:endParaRPr lang="en-US" dirty="0"/>
          </a:p>
        </p:txBody>
      </p:sp>
    </p:spTree>
    <p:extLst>
      <p:ext uri="{BB962C8B-B14F-4D97-AF65-F5344CB8AC3E}">
        <p14:creationId xmlns:p14="http://schemas.microsoft.com/office/powerpoint/2010/main" val="1182002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E8BFCB-82A4-FD56-167C-537E78EF3AAB}"/>
              </a:ext>
            </a:extLst>
          </p:cNvPr>
          <p:cNvSpPr>
            <a:spLocks noGrp="1"/>
          </p:cNvSpPr>
          <p:nvPr>
            <p:ph type="body" idx="1"/>
          </p:nvPr>
        </p:nvSpPr>
        <p:spPr/>
        <p:txBody>
          <a:bodyPr>
            <a:normAutofit/>
          </a:bodyPr>
          <a:lstStyle/>
          <a:p>
            <a:pPr marL="152396" indent="0" algn="ctr">
              <a:buNone/>
            </a:pPr>
            <a:r>
              <a:rPr lang="en-US" sz="4800" dirty="0">
                <a:latin typeface="Algerian" panose="04020705040A02060702" pitchFamily="82" charset="0"/>
              </a:rPr>
              <a:t>Thank you</a:t>
            </a:r>
          </a:p>
        </p:txBody>
      </p:sp>
    </p:spTree>
    <p:extLst>
      <p:ext uri="{BB962C8B-B14F-4D97-AF65-F5344CB8AC3E}">
        <p14:creationId xmlns:p14="http://schemas.microsoft.com/office/powerpoint/2010/main" val="260917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CC46-F85C-8AB7-4B59-82672C8D970A}"/>
              </a:ext>
            </a:extLst>
          </p:cNvPr>
          <p:cNvSpPr>
            <a:spLocks noGrp="1"/>
          </p:cNvSpPr>
          <p:nvPr>
            <p:ph type="title"/>
          </p:nvPr>
        </p:nvSpPr>
        <p:spPr/>
        <p:txBody>
          <a:bodyPr/>
          <a:lstStyle/>
          <a:p>
            <a:r>
              <a:rPr lang="en-US" dirty="0"/>
              <a:t>ML vs DL vs AI contd.</a:t>
            </a:r>
          </a:p>
        </p:txBody>
      </p:sp>
      <p:sp>
        <p:nvSpPr>
          <p:cNvPr id="3" name="Content Placeholder 2">
            <a:extLst>
              <a:ext uri="{FF2B5EF4-FFF2-40B4-BE49-F238E27FC236}">
                <a16:creationId xmlns:a16="http://schemas.microsoft.com/office/drawing/2014/main" id="{E27C62EA-B686-A4EC-777F-6A2D2A626BBA}"/>
              </a:ext>
            </a:extLst>
          </p:cNvPr>
          <p:cNvSpPr>
            <a:spLocks noGrp="1"/>
          </p:cNvSpPr>
          <p:nvPr>
            <p:ph idx="1"/>
          </p:nvPr>
        </p:nvSpPr>
        <p:spPr/>
        <p:txBody>
          <a:bodyPr/>
          <a:lstStyle/>
          <a:p>
            <a:r>
              <a:rPr lang="en-US" b="1" dirty="0"/>
              <a:t>Artificial intelligence (AI) </a:t>
            </a:r>
            <a:r>
              <a:rPr lang="en-US" dirty="0"/>
              <a:t>is related to making machines intelligent and make them perform human tasks. For example self driving car.</a:t>
            </a:r>
          </a:p>
          <a:p>
            <a:r>
              <a:rPr lang="en-US" b="1" dirty="0"/>
              <a:t>Machine Learning</a:t>
            </a:r>
            <a:r>
              <a:rPr lang="en-US" dirty="0"/>
              <a:t> is an application of AI. ML is concept which allows machine to learn from example and experience. </a:t>
            </a:r>
          </a:p>
          <a:p>
            <a:r>
              <a:rPr lang="en-US" b="1" dirty="0"/>
              <a:t>Deep Learning</a:t>
            </a:r>
            <a:r>
              <a:rPr lang="en-US" dirty="0"/>
              <a:t> is a part of ML which is applied to larger and complex data-sets, it tries to mimic human brain. </a:t>
            </a:r>
          </a:p>
          <a:p>
            <a:r>
              <a:rPr lang="en-US" b="1" dirty="0"/>
              <a:t>Data science </a:t>
            </a:r>
            <a:r>
              <a:rPr lang="en-US" dirty="0"/>
              <a:t>is the field of study that combines domain expertise, programming skills, and knowledge of mathematics and statistics to extract meaningful insights from data.</a:t>
            </a:r>
          </a:p>
          <a:p>
            <a:r>
              <a:rPr lang="en-US" b="1" dirty="0"/>
              <a:t>Big Data </a:t>
            </a:r>
            <a:r>
              <a:rPr lang="en-US" dirty="0"/>
              <a:t>is if more data getting generated at high speed with many variety and trustworthy then it’s called Big Data. </a:t>
            </a:r>
          </a:p>
        </p:txBody>
      </p:sp>
      <p:sp>
        <p:nvSpPr>
          <p:cNvPr id="4" name="Slide Number Placeholder 3">
            <a:extLst>
              <a:ext uri="{FF2B5EF4-FFF2-40B4-BE49-F238E27FC236}">
                <a16:creationId xmlns:a16="http://schemas.microsoft.com/office/drawing/2014/main" id="{5B1D1D39-078F-D97D-4089-5B258511D881}"/>
              </a:ext>
            </a:extLst>
          </p:cNvPr>
          <p:cNvSpPr>
            <a:spLocks noGrp="1"/>
          </p:cNvSpPr>
          <p:nvPr>
            <p:ph type="sldNum" sz="quarter" idx="12"/>
          </p:nvPr>
        </p:nvSpPr>
        <p:spPr/>
        <p:txBody>
          <a:bodyPr/>
          <a:lstStyle/>
          <a:p>
            <a:fld id="{A029A0F6-2DF9-4192-8F5C-F504453B3B85}" type="slidenum">
              <a:rPr lang="en-US" smtClean="0"/>
              <a:t>6</a:t>
            </a:fld>
            <a:endParaRPr lang="en-US"/>
          </a:p>
        </p:txBody>
      </p:sp>
    </p:spTree>
    <p:extLst>
      <p:ext uri="{BB962C8B-B14F-4D97-AF65-F5344CB8AC3E}">
        <p14:creationId xmlns:p14="http://schemas.microsoft.com/office/powerpoint/2010/main" val="2433177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3F8B-282B-0EEB-4CD1-6E702A74ED29}"/>
              </a:ext>
            </a:extLst>
          </p:cNvPr>
          <p:cNvSpPr>
            <a:spLocks noGrp="1"/>
          </p:cNvSpPr>
          <p:nvPr>
            <p:ph type="title"/>
          </p:nvPr>
        </p:nvSpPr>
        <p:spPr/>
        <p:txBody>
          <a:bodyPr/>
          <a:lstStyle/>
          <a:p>
            <a:r>
              <a:rPr lang="en-US" dirty="0"/>
              <a:t>Application of ML</a:t>
            </a:r>
          </a:p>
        </p:txBody>
      </p:sp>
      <p:sp>
        <p:nvSpPr>
          <p:cNvPr id="4" name="Slide Number Placeholder 3">
            <a:extLst>
              <a:ext uri="{FF2B5EF4-FFF2-40B4-BE49-F238E27FC236}">
                <a16:creationId xmlns:a16="http://schemas.microsoft.com/office/drawing/2014/main" id="{4F96A87F-2587-61F2-2E84-BAB06B2973AC}"/>
              </a:ext>
            </a:extLst>
          </p:cNvPr>
          <p:cNvSpPr>
            <a:spLocks noGrp="1"/>
          </p:cNvSpPr>
          <p:nvPr>
            <p:ph type="sldNum" sz="quarter" idx="12"/>
          </p:nvPr>
        </p:nvSpPr>
        <p:spPr/>
        <p:txBody>
          <a:bodyPr/>
          <a:lstStyle/>
          <a:p>
            <a:fld id="{A029A0F6-2DF9-4192-8F5C-F504453B3B85}" type="slidenum">
              <a:rPr lang="en-US" smtClean="0"/>
              <a:t>7</a:t>
            </a:fld>
            <a:endParaRPr lang="en-US"/>
          </a:p>
        </p:txBody>
      </p:sp>
      <p:pic>
        <p:nvPicPr>
          <p:cNvPr id="10" name="Picture 9">
            <a:extLst>
              <a:ext uri="{FF2B5EF4-FFF2-40B4-BE49-F238E27FC236}">
                <a16:creationId xmlns:a16="http://schemas.microsoft.com/office/drawing/2014/main" id="{30C2D1CF-65C2-6465-79A3-17CCED9160AD}"/>
              </a:ext>
            </a:extLst>
          </p:cNvPr>
          <p:cNvPicPr>
            <a:picLocks noChangeAspect="1"/>
          </p:cNvPicPr>
          <p:nvPr/>
        </p:nvPicPr>
        <p:blipFill>
          <a:blip r:embed="rId2"/>
          <a:stretch>
            <a:fillRect/>
          </a:stretch>
        </p:blipFill>
        <p:spPr>
          <a:xfrm>
            <a:off x="3230635" y="2093977"/>
            <a:ext cx="4946864" cy="4425420"/>
          </a:xfrm>
          <a:prstGeom prst="rect">
            <a:avLst/>
          </a:prstGeom>
        </p:spPr>
      </p:pic>
    </p:spTree>
    <p:extLst>
      <p:ext uri="{BB962C8B-B14F-4D97-AF65-F5344CB8AC3E}">
        <p14:creationId xmlns:p14="http://schemas.microsoft.com/office/powerpoint/2010/main" val="3059813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B9D0-7BD0-E8FB-5628-804EFB2035A3}"/>
              </a:ext>
            </a:extLst>
          </p:cNvPr>
          <p:cNvSpPr>
            <a:spLocks noGrp="1"/>
          </p:cNvSpPr>
          <p:nvPr>
            <p:ph type="title"/>
          </p:nvPr>
        </p:nvSpPr>
        <p:spPr>
          <a:xfrm>
            <a:off x="1069848" y="457200"/>
            <a:ext cx="10058400" cy="1609344"/>
          </a:xfrm>
        </p:spPr>
        <p:txBody>
          <a:bodyPr/>
          <a:lstStyle/>
          <a:p>
            <a:r>
              <a:rPr lang="en-US" dirty="0"/>
              <a:t>Applications contd.</a:t>
            </a:r>
          </a:p>
        </p:txBody>
      </p:sp>
      <p:sp>
        <p:nvSpPr>
          <p:cNvPr id="4" name="Slide Number Placeholder 3">
            <a:extLst>
              <a:ext uri="{FF2B5EF4-FFF2-40B4-BE49-F238E27FC236}">
                <a16:creationId xmlns:a16="http://schemas.microsoft.com/office/drawing/2014/main" id="{4610F25B-2F26-80FA-A4BB-308D311E8E3F}"/>
              </a:ext>
            </a:extLst>
          </p:cNvPr>
          <p:cNvSpPr>
            <a:spLocks noGrp="1"/>
          </p:cNvSpPr>
          <p:nvPr>
            <p:ph type="sldNum" sz="quarter" idx="12"/>
          </p:nvPr>
        </p:nvSpPr>
        <p:spPr/>
        <p:txBody>
          <a:bodyPr/>
          <a:lstStyle/>
          <a:p>
            <a:fld id="{A029A0F6-2DF9-4192-8F5C-F504453B3B85}" type="slidenum">
              <a:rPr lang="en-US" smtClean="0"/>
              <a:t>8</a:t>
            </a:fld>
            <a:endParaRPr lang="en-US"/>
          </a:p>
        </p:txBody>
      </p:sp>
      <p:pic>
        <p:nvPicPr>
          <p:cNvPr id="6" name="Picture 5">
            <a:extLst>
              <a:ext uri="{FF2B5EF4-FFF2-40B4-BE49-F238E27FC236}">
                <a16:creationId xmlns:a16="http://schemas.microsoft.com/office/drawing/2014/main" id="{2321FA7A-B5FA-D1C7-B930-C37EEEE9D08A}"/>
              </a:ext>
            </a:extLst>
          </p:cNvPr>
          <p:cNvPicPr>
            <a:picLocks noChangeAspect="1"/>
          </p:cNvPicPr>
          <p:nvPr/>
        </p:nvPicPr>
        <p:blipFill>
          <a:blip r:embed="rId2"/>
          <a:stretch>
            <a:fillRect/>
          </a:stretch>
        </p:blipFill>
        <p:spPr>
          <a:xfrm>
            <a:off x="1136903" y="2204022"/>
            <a:ext cx="4496031" cy="2940201"/>
          </a:xfrm>
          <a:prstGeom prst="rect">
            <a:avLst/>
          </a:prstGeom>
        </p:spPr>
      </p:pic>
      <p:pic>
        <p:nvPicPr>
          <p:cNvPr id="8" name="Picture 7">
            <a:extLst>
              <a:ext uri="{FF2B5EF4-FFF2-40B4-BE49-F238E27FC236}">
                <a16:creationId xmlns:a16="http://schemas.microsoft.com/office/drawing/2014/main" id="{07F60106-6FAC-8F44-C59D-04A2D44E421B}"/>
              </a:ext>
            </a:extLst>
          </p:cNvPr>
          <p:cNvPicPr>
            <a:picLocks noChangeAspect="1"/>
          </p:cNvPicPr>
          <p:nvPr/>
        </p:nvPicPr>
        <p:blipFill>
          <a:blip r:embed="rId3"/>
          <a:stretch>
            <a:fillRect/>
          </a:stretch>
        </p:blipFill>
        <p:spPr>
          <a:xfrm>
            <a:off x="6096000" y="2204022"/>
            <a:ext cx="4210266" cy="2933851"/>
          </a:xfrm>
          <a:prstGeom prst="rect">
            <a:avLst/>
          </a:prstGeom>
        </p:spPr>
      </p:pic>
    </p:spTree>
    <p:extLst>
      <p:ext uri="{BB962C8B-B14F-4D97-AF65-F5344CB8AC3E}">
        <p14:creationId xmlns:p14="http://schemas.microsoft.com/office/powerpoint/2010/main" val="408732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31CB-55E2-34FE-001D-558E89ED653B}"/>
              </a:ext>
            </a:extLst>
          </p:cNvPr>
          <p:cNvSpPr>
            <a:spLocks noGrp="1"/>
          </p:cNvSpPr>
          <p:nvPr>
            <p:ph type="title"/>
          </p:nvPr>
        </p:nvSpPr>
        <p:spPr/>
        <p:txBody>
          <a:bodyPr/>
          <a:lstStyle/>
          <a:p>
            <a:r>
              <a:rPr lang="en-US" dirty="0"/>
              <a:t>Applications contd.</a:t>
            </a:r>
          </a:p>
        </p:txBody>
      </p:sp>
      <p:sp>
        <p:nvSpPr>
          <p:cNvPr id="4" name="Slide Number Placeholder 3">
            <a:extLst>
              <a:ext uri="{FF2B5EF4-FFF2-40B4-BE49-F238E27FC236}">
                <a16:creationId xmlns:a16="http://schemas.microsoft.com/office/drawing/2014/main" id="{517178AD-8B2B-1E31-DF82-99781A5F1547}"/>
              </a:ext>
            </a:extLst>
          </p:cNvPr>
          <p:cNvSpPr>
            <a:spLocks noGrp="1"/>
          </p:cNvSpPr>
          <p:nvPr>
            <p:ph type="sldNum" sz="quarter" idx="12"/>
          </p:nvPr>
        </p:nvSpPr>
        <p:spPr/>
        <p:txBody>
          <a:bodyPr/>
          <a:lstStyle/>
          <a:p>
            <a:fld id="{A029A0F6-2DF9-4192-8F5C-F504453B3B85}" type="slidenum">
              <a:rPr lang="en-US" smtClean="0"/>
              <a:t>9</a:t>
            </a:fld>
            <a:endParaRPr lang="en-US"/>
          </a:p>
        </p:txBody>
      </p:sp>
      <p:pic>
        <p:nvPicPr>
          <p:cNvPr id="5" name="Content Placeholder 4">
            <a:extLst>
              <a:ext uri="{FF2B5EF4-FFF2-40B4-BE49-F238E27FC236}">
                <a16:creationId xmlns:a16="http://schemas.microsoft.com/office/drawing/2014/main" id="{290029A6-DFAC-96C3-EE78-4015C4537C4E}"/>
              </a:ext>
            </a:extLst>
          </p:cNvPr>
          <p:cNvPicPr>
            <a:picLocks noGrp="1" noChangeAspect="1"/>
          </p:cNvPicPr>
          <p:nvPr>
            <p:ph idx="1"/>
          </p:nvPr>
        </p:nvPicPr>
        <p:blipFill>
          <a:blip r:embed="rId2"/>
          <a:stretch>
            <a:fillRect/>
          </a:stretch>
        </p:blipFill>
        <p:spPr>
          <a:xfrm>
            <a:off x="1069848" y="2578412"/>
            <a:ext cx="4311872" cy="2660787"/>
          </a:xfrm>
          <a:prstGeom prst="rect">
            <a:avLst/>
          </a:prstGeom>
        </p:spPr>
      </p:pic>
      <p:pic>
        <p:nvPicPr>
          <p:cNvPr id="6" name="Picture 5">
            <a:extLst>
              <a:ext uri="{FF2B5EF4-FFF2-40B4-BE49-F238E27FC236}">
                <a16:creationId xmlns:a16="http://schemas.microsoft.com/office/drawing/2014/main" id="{A0875FC7-D9D3-17ED-7326-4804E613D974}"/>
              </a:ext>
            </a:extLst>
          </p:cNvPr>
          <p:cNvPicPr>
            <a:picLocks noChangeAspect="1"/>
          </p:cNvPicPr>
          <p:nvPr/>
        </p:nvPicPr>
        <p:blipFill>
          <a:blip r:embed="rId3"/>
          <a:stretch>
            <a:fillRect/>
          </a:stretch>
        </p:blipFill>
        <p:spPr>
          <a:xfrm>
            <a:off x="6096000" y="2578412"/>
            <a:ext cx="4995627" cy="2660787"/>
          </a:xfrm>
          <a:prstGeom prst="rect">
            <a:avLst/>
          </a:prstGeom>
        </p:spPr>
      </p:pic>
    </p:spTree>
    <p:extLst>
      <p:ext uri="{BB962C8B-B14F-4D97-AF65-F5344CB8AC3E}">
        <p14:creationId xmlns:p14="http://schemas.microsoft.com/office/powerpoint/2010/main" val="32713727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115</TotalTime>
  <Words>1340</Words>
  <Application>Microsoft Office PowerPoint</Application>
  <PresentationFormat>Widescreen</PresentationFormat>
  <Paragraphs>179</Paragraphs>
  <Slides>52</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Algerian</vt:lpstr>
      <vt:lpstr>Arial</vt:lpstr>
      <vt:lpstr>Barlow</vt:lpstr>
      <vt:lpstr>Barlow SemiBold</vt:lpstr>
      <vt:lpstr>Calibri</vt:lpstr>
      <vt:lpstr>Georgia</vt:lpstr>
      <vt:lpstr>Inter</vt:lpstr>
      <vt:lpstr>Trebuchet MS</vt:lpstr>
      <vt:lpstr>Wingdings</vt:lpstr>
      <vt:lpstr>Wood Type</vt:lpstr>
      <vt:lpstr>Workshop on Data Science</vt:lpstr>
      <vt:lpstr>Today’s Agenda</vt:lpstr>
      <vt:lpstr>MACHINE LEARNING</vt:lpstr>
      <vt:lpstr>Index</vt:lpstr>
      <vt:lpstr>ML vs DL vs AI</vt:lpstr>
      <vt:lpstr>ML vs DL vs AI contd.</vt:lpstr>
      <vt:lpstr>Application of ML</vt:lpstr>
      <vt:lpstr>Applications contd.</vt:lpstr>
      <vt:lpstr>Applications contd.</vt:lpstr>
      <vt:lpstr>Applications contd.</vt:lpstr>
      <vt:lpstr>Types of Machine Learning</vt:lpstr>
      <vt:lpstr>Supervised Learning</vt:lpstr>
      <vt:lpstr>Unsupervised Learning</vt:lpstr>
      <vt:lpstr>Reinforcement learning (RL)</vt:lpstr>
      <vt:lpstr>Work Flow of ML </vt:lpstr>
      <vt:lpstr>ML Algorithm</vt:lpstr>
      <vt:lpstr>PowerPoint Presentation</vt:lpstr>
      <vt:lpstr>Regression</vt:lpstr>
      <vt:lpstr>Types of regression</vt:lpstr>
      <vt:lpstr>Linear vs polynomial regression</vt:lpstr>
      <vt:lpstr>Equation of regression</vt:lpstr>
      <vt:lpstr>Loss function in regression</vt:lpstr>
      <vt:lpstr>Loss function contd.</vt:lpstr>
      <vt:lpstr>PowerPoint Presentation</vt:lpstr>
      <vt:lpstr>Classification task</vt:lpstr>
      <vt:lpstr>Logistic regression</vt:lpstr>
      <vt:lpstr>Types of Classification </vt:lpstr>
      <vt:lpstr>Logistic regression</vt:lpstr>
      <vt:lpstr>Logistic regression contd.</vt:lpstr>
      <vt:lpstr>Logistic regression contd.</vt:lpstr>
      <vt:lpstr>Logistic regression contd.</vt:lpstr>
      <vt:lpstr>Accuracy and Performance Matrix</vt:lpstr>
      <vt:lpstr>Performance Matrix contd.</vt:lpstr>
      <vt:lpstr>PowerPoint Presentation</vt:lpstr>
      <vt:lpstr>Decision Tree Algorithm</vt:lpstr>
      <vt:lpstr>CART Algorithm</vt:lpstr>
      <vt:lpstr>Diagram of DT</vt:lpstr>
      <vt:lpstr>Diagram</vt:lpstr>
      <vt:lpstr>Information Theory in DT</vt:lpstr>
      <vt:lpstr>Limitation of DT</vt:lpstr>
      <vt:lpstr>Concept of Bias &amp; Variance</vt:lpstr>
      <vt:lpstr>Bias &amp; Variance Diagram</vt:lpstr>
      <vt:lpstr>Overfitting and Underfitting</vt:lpstr>
      <vt:lpstr>Bias-Variance Trade-off</vt:lpstr>
      <vt:lpstr>Avoid Overfitting in DT </vt:lpstr>
      <vt:lpstr>Random Forest</vt:lpstr>
      <vt:lpstr>Ensemble Technique</vt:lpstr>
      <vt:lpstr>Random Forest Diagram</vt:lpstr>
      <vt:lpstr>Advantages of RF</vt:lpstr>
      <vt:lpstr>Naïve Bayes</vt:lpstr>
      <vt:lpstr>Naïve Bayes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Data Science</dc:title>
  <dc:creator>Bipul Nath</dc:creator>
  <cp:lastModifiedBy>Bipul Nath</cp:lastModifiedBy>
  <cp:revision>2</cp:revision>
  <dcterms:created xsi:type="dcterms:W3CDTF">2024-04-25T18:06:09Z</dcterms:created>
  <dcterms:modified xsi:type="dcterms:W3CDTF">2024-04-27T18:11:35Z</dcterms:modified>
</cp:coreProperties>
</file>